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2"/>
  </p:notesMasterIdLst>
  <p:sldIdLst>
    <p:sldId id="4624" r:id="rId2"/>
    <p:sldId id="4556" r:id="rId3"/>
    <p:sldId id="4557" r:id="rId4"/>
    <p:sldId id="4558" r:id="rId5"/>
    <p:sldId id="4559" r:id="rId6"/>
    <p:sldId id="4560" r:id="rId7"/>
    <p:sldId id="4563" r:id="rId8"/>
    <p:sldId id="4566" r:id="rId9"/>
    <p:sldId id="4571" r:id="rId10"/>
    <p:sldId id="4567" r:id="rId11"/>
    <p:sldId id="4569" r:id="rId12"/>
    <p:sldId id="4568" r:id="rId13"/>
    <p:sldId id="4564" r:id="rId14"/>
    <p:sldId id="4570" r:id="rId15"/>
    <p:sldId id="4572" r:id="rId16"/>
    <p:sldId id="4573" r:id="rId17"/>
    <p:sldId id="4574" r:id="rId18"/>
    <p:sldId id="4575" r:id="rId19"/>
    <p:sldId id="4576" r:id="rId20"/>
    <p:sldId id="4577" r:id="rId21"/>
    <p:sldId id="4565" r:id="rId22"/>
    <p:sldId id="4578" r:id="rId23"/>
    <p:sldId id="4620" r:id="rId24"/>
    <p:sldId id="4622" r:id="rId25"/>
    <p:sldId id="4621" r:id="rId26"/>
    <p:sldId id="4623" r:id="rId27"/>
    <p:sldId id="4579" r:id="rId28"/>
    <p:sldId id="4592" r:id="rId29"/>
    <p:sldId id="4591" r:id="rId30"/>
    <p:sldId id="4580" r:id="rId31"/>
    <p:sldId id="4581" r:id="rId32"/>
    <p:sldId id="4582" r:id="rId33"/>
    <p:sldId id="4583" r:id="rId34"/>
    <p:sldId id="4593" r:id="rId35"/>
    <p:sldId id="4595" r:id="rId36"/>
    <p:sldId id="4596" r:id="rId37"/>
    <p:sldId id="4597" r:id="rId38"/>
    <p:sldId id="4598" r:id="rId39"/>
    <p:sldId id="4599" r:id="rId40"/>
    <p:sldId id="4600" r:id="rId41"/>
    <p:sldId id="4601" r:id="rId42"/>
    <p:sldId id="4584" r:id="rId43"/>
    <p:sldId id="4585" r:id="rId44"/>
    <p:sldId id="4586" r:id="rId45"/>
    <p:sldId id="4603" r:id="rId46"/>
    <p:sldId id="4604" r:id="rId47"/>
    <p:sldId id="4606" r:id="rId48"/>
    <p:sldId id="4607" r:id="rId49"/>
    <p:sldId id="4608" r:id="rId50"/>
    <p:sldId id="4609" r:id="rId51"/>
    <p:sldId id="4610" r:id="rId52"/>
    <p:sldId id="4611" r:id="rId53"/>
    <p:sldId id="4612" r:id="rId54"/>
    <p:sldId id="4613" r:id="rId55"/>
    <p:sldId id="4619" r:id="rId56"/>
    <p:sldId id="4614" r:id="rId57"/>
    <p:sldId id="4615" r:id="rId58"/>
    <p:sldId id="4616" r:id="rId59"/>
    <p:sldId id="4617" r:id="rId60"/>
    <p:sldId id="4618" r:id="rId61"/>
  </p:sldIdLst>
  <p:sldSz cx="12192000" cy="6858000"/>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178" autoAdjust="0"/>
    <p:restoredTop sz="94660"/>
  </p:normalViewPr>
  <p:slideViewPr>
    <p:cSldViewPr snapToGrid="0">
      <p:cViewPr varScale="1">
        <p:scale>
          <a:sx n="114" d="100"/>
          <a:sy n="114" d="100"/>
        </p:scale>
        <p:origin x="384" y="184"/>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60" d="100"/>
          <a:sy n="60" d="100"/>
        </p:scale>
        <p:origin x="2500" y="64"/>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tableStyles" Target="tableStyles.xml"/><Relationship Id="rId5" Type="http://schemas.openxmlformats.org/officeDocument/2006/relationships/slide" Target="slides/slide4.xml"/><Relationship Id="rId61" Type="http://schemas.openxmlformats.org/officeDocument/2006/relationships/slide" Target="slides/slide60.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viewProps" Target="viewProp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0DC7F8D-1DB4-4019-BF68-7068FED89FF0}" type="datetimeFigureOut">
              <a:rPr kumimoji="1" lang="ja-JP" altLang="en-US" smtClean="0"/>
              <a:t>2024/6/7</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CA0905E-2B59-420A-9FC3-FD8590E0F333}" type="slidenum">
              <a:rPr kumimoji="1" lang="ja-JP" altLang="en-US" smtClean="0"/>
              <a:t>‹#›</a:t>
            </a:fld>
            <a:endParaRPr kumimoji="1" lang="ja-JP" altLang="en-US"/>
          </a:p>
        </p:txBody>
      </p:sp>
    </p:spTree>
    <p:extLst>
      <p:ext uri="{BB962C8B-B14F-4D97-AF65-F5344CB8AC3E}">
        <p14:creationId xmlns:p14="http://schemas.microsoft.com/office/powerpoint/2010/main" val="291949520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0FDD97-D71E-4AD8-915D-96017BF541BD}"/>
              </a:ext>
            </a:extLst>
          </p:cNvPr>
          <p:cNvSpPr>
            <a:spLocks noGrp="1"/>
          </p:cNvSpPr>
          <p:nvPr>
            <p:ph type="ctrTitle"/>
          </p:nvPr>
        </p:nvSpPr>
        <p:spPr>
          <a:xfrm>
            <a:off x="1524000" y="1122363"/>
            <a:ext cx="9144000" cy="2387600"/>
          </a:xfrm>
        </p:spPr>
        <p:txBody>
          <a:bodyPr anchor="b"/>
          <a:lstStyle>
            <a:lvl1pPr algn="ctr">
              <a:defRPr sz="60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E434FCED-1335-4F04-9418-1AF530E54CD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F60AA06A-D050-4B74-A007-AA9B708E7E53}"/>
              </a:ext>
            </a:extLst>
          </p:cNvPr>
          <p:cNvSpPr>
            <a:spLocks noGrp="1"/>
          </p:cNvSpPr>
          <p:nvPr>
            <p:ph type="dt" sz="half" idx="10"/>
          </p:nvPr>
        </p:nvSpPr>
        <p:spPr/>
        <p:txBody>
          <a:bodyPr/>
          <a:lstStyle/>
          <a:p>
            <a:fld id="{1A8A9AF6-1883-4E7B-A45D-E23B07D85181}" type="datetimeFigureOut">
              <a:rPr kumimoji="1" lang="ja-JP" altLang="en-US" smtClean="0"/>
              <a:t>2024/6/7</a:t>
            </a:fld>
            <a:endParaRPr kumimoji="1" lang="ja-JP" altLang="en-US"/>
          </a:p>
        </p:txBody>
      </p:sp>
      <p:sp>
        <p:nvSpPr>
          <p:cNvPr id="5" name="フッター プレースホルダー 4">
            <a:extLst>
              <a:ext uri="{FF2B5EF4-FFF2-40B4-BE49-F238E27FC236}">
                <a16:creationId xmlns:a16="http://schemas.microsoft.com/office/drawing/2014/main" id="{8A3FED30-685A-494D-BE00-053C67CF9FA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5B656DF8-53A3-409B-A7D0-F0D0428A04C5}"/>
              </a:ext>
            </a:extLst>
          </p:cNvPr>
          <p:cNvSpPr>
            <a:spLocks noGrp="1"/>
          </p:cNvSpPr>
          <p:nvPr>
            <p:ph type="sldNum" sz="quarter" idx="12"/>
          </p:nvPr>
        </p:nvSpPr>
        <p:spPr/>
        <p:txBody>
          <a:bodyPr/>
          <a:lstStyle/>
          <a:p>
            <a:fld id="{9CFFCADA-087D-4761-84E2-6D8BE5786AA7}" type="slidenum">
              <a:rPr kumimoji="1" lang="ja-JP" altLang="en-US" smtClean="0"/>
              <a:t>‹#›</a:t>
            </a:fld>
            <a:endParaRPr kumimoji="1" lang="ja-JP" altLang="en-US"/>
          </a:p>
        </p:txBody>
      </p:sp>
    </p:spTree>
    <p:extLst>
      <p:ext uri="{BB962C8B-B14F-4D97-AF65-F5344CB8AC3E}">
        <p14:creationId xmlns:p14="http://schemas.microsoft.com/office/powerpoint/2010/main" val="33452136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A1E2999-5D82-4E6A-9EAA-A862577640E3}"/>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020C25B5-2073-4E64-ADCC-D171945600F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4D9AE5D1-FE0D-4564-811C-177E01206EFD}"/>
              </a:ext>
            </a:extLst>
          </p:cNvPr>
          <p:cNvSpPr>
            <a:spLocks noGrp="1"/>
          </p:cNvSpPr>
          <p:nvPr>
            <p:ph type="dt" sz="half" idx="10"/>
          </p:nvPr>
        </p:nvSpPr>
        <p:spPr/>
        <p:txBody>
          <a:bodyPr/>
          <a:lstStyle/>
          <a:p>
            <a:fld id="{1A8A9AF6-1883-4E7B-A45D-E23B07D85181}" type="datetimeFigureOut">
              <a:rPr kumimoji="1" lang="ja-JP" altLang="en-US" smtClean="0"/>
              <a:t>2024/6/7</a:t>
            </a:fld>
            <a:endParaRPr kumimoji="1" lang="ja-JP" altLang="en-US"/>
          </a:p>
        </p:txBody>
      </p:sp>
      <p:sp>
        <p:nvSpPr>
          <p:cNvPr id="5" name="フッター プレースホルダー 4">
            <a:extLst>
              <a:ext uri="{FF2B5EF4-FFF2-40B4-BE49-F238E27FC236}">
                <a16:creationId xmlns:a16="http://schemas.microsoft.com/office/drawing/2014/main" id="{0575CDC0-2D19-402C-8FD7-8FA7438FDEA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6CC9764-1CE9-49E8-87EA-402ED93564D6}"/>
              </a:ext>
            </a:extLst>
          </p:cNvPr>
          <p:cNvSpPr>
            <a:spLocks noGrp="1"/>
          </p:cNvSpPr>
          <p:nvPr>
            <p:ph type="sldNum" sz="quarter" idx="12"/>
          </p:nvPr>
        </p:nvSpPr>
        <p:spPr/>
        <p:txBody>
          <a:bodyPr/>
          <a:lstStyle/>
          <a:p>
            <a:fld id="{9CFFCADA-087D-4761-84E2-6D8BE5786AA7}" type="slidenum">
              <a:rPr kumimoji="1" lang="ja-JP" altLang="en-US" smtClean="0"/>
              <a:t>‹#›</a:t>
            </a:fld>
            <a:endParaRPr kumimoji="1" lang="ja-JP" altLang="en-US"/>
          </a:p>
        </p:txBody>
      </p:sp>
    </p:spTree>
    <p:extLst>
      <p:ext uri="{BB962C8B-B14F-4D97-AF65-F5344CB8AC3E}">
        <p14:creationId xmlns:p14="http://schemas.microsoft.com/office/powerpoint/2010/main" val="11103912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A06A9660-D1C1-4DEC-9265-EFF3D93A7021}"/>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AAF684F1-38DF-41CE-B1D6-72F2D9BAB948}"/>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6E28A82D-96F4-488D-8E90-B5AA12DC7F5C}"/>
              </a:ext>
            </a:extLst>
          </p:cNvPr>
          <p:cNvSpPr>
            <a:spLocks noGrp="1"/>
          </p:cNvSpPr>
          <p:nvPr>
            <p:ph type="dt" sz="half" idx="10"/>
          </p:nvPr>
        </p:nvSpPr>
        <p:spPr/>
        <p:txBody>
          <a:bodyPr/>
          <a:lstStyle/>
          <a:p>
            <a:fld id="{1A8A9AF6-1883-4E7B-A45D-E23B07D85181}" type="datetimeFigureOut">
              <a:rPr kumimoji="1" lang="ja-JP" altLang="en-US" smtClean="0"/>
              <a:t>2024/6/7</a:t>
            </a:fld>
            <a:endParaRPr kumimoji="1" lang="ja-JP" altLang="en-US"/>
          </a:p>
        </p:txBody>
      </p:sp>
      <p:sp>
        <p:nvSpPr>
          <p:cNvPr id="5" name="フッター プレースホルダー 4">
            <a:extLst>
              <a:ext uri="{FF2B5EF4-FFF2-40B4-BE49-F238E27FC236}">
                <a16:creationId xmlns:a16="http://schemas.microsoft.com/office/drawing/2014/main" id="{CF4F83B8-2D9E-4BCE-8B06-9F01312352BD}"/>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BF35C082-0E6D-4EA9-AA48-2D0F14EFB607}"/>
              </a:ext>
            </a:extLst>
          </p:cNvPr>
          <p:cNvSpPr>
            <a:spLocks noGrp="1"/>
          </p:cNvSpPr>
          <p:nvPr>
            <p:ph type="sldNum" sz="quarter" idx="12"/>
          </p:nvPr>
        </p:nvSpPr>
        <p:spPr/>
        <p:txBody>
          <a:bodyPr/>
          <a:lstStyle/>
          <a:p>
            <a:fld id="{9CFFCADA-087D-4761-84E2-6D8BE5786AA7}" type="slidenum">
              <a:rPr kumimoji="1" lang="ja-JP" altLang="en-US" smtClean="0"/>
              <a:t>‹#›</a:t>
            </a:fld>
            <a:endParaRPr kumimoji="1" lang="ja-JP" altLang="en-US"/>
          </a:p>
        </p:txBody>
      </p:sp>
    </p:spTree>
    <p:extLst>
      <p:ext uri="{BB962C8B-B14F-4D97-AF65-F5344CB8AC3E}">
        <p14:creationId xmlns:p14="http://schemas.microsoft.com/office/powerpoint/2010/main" val="7393542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959D03C-CCC6-44F4-B239-46A530A5D2EF}"/>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D663D609-72E1-441A-84BD-893A6F0B6165}"/>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1E63A6F3-88F8-49C8-8D32-4AE1D0D181C6}"/>
              </a:ext>
            </a:extLst>
          </p:cNvPr>
          <p:cNvSpPr>
            <a:spLocks noGrp="1"/>
          </p:cNvSpPr>
          <p:nvPr>
            <p:ph type="dt" sz="half" idx="10"/>
          </p:nvPr>
        </p:nvSpPr>
        <p:spPr/>
        <p:txBody>
          <a:bodyPr/>
          <a:lstStyle/>
          <a:p>
            <a:fld id="{1A8A9AF6-1883-4E7B-A45D-E23B07D85181}" type="datetimeFigureOut">
              <a:rPr kumimoji="1" lang="ja-JP" altLang="en-US" smtClean="0"/>
              <a:t>2024/6/7</a:t>
            </a:fld>
            <a:endParaRPr kumimoji="1" lang="ja-JP" altLang="en-US"/>
          </a:p>
        </p:txBody>
      </p:sp>
      <p:sp>
        <p:nvSpPr>
          <p:cNvPr id="5" name="フッター プレースホルダー 4">
            <a:extLst>
              <a:ext uri="{FF2B5EF4-FFF2-40B4-BE49-F238E27FC236}">
                <a16:creationId xmlns:a16="http://schemas.microsoft.com/office/drawing/2014/main" id="{57150870-57A9-4A11-AB42-75D4F29FB7B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DBA64975-FA9A-49DA-B9DE-EFCA1BDC2303}"/>
              </a:ext>
            </a:extLst>
          </p:cNvPr>
          <p:cNvSpPr>
            <a:spLocks noGrp="1"/>
          </p:cNvSpPr>
          <p:nvPr>
            <p:ph type="sldNum" sz="quarter" idx="12"/>
          </p:nvPr>
        </p:nvSpPr>
        <p:spPr/>
        <p:txBody>
          <a:bodyPr/>
          <a:lstStyle/>
          <a:p>
            <a:fld id="{9CFFCADA-087D-4761-84E2-6D8BE5786AA7}" type="slidenum">
              <a:rPr kumimoji="1" lang="ja-JP" altLang="en-US" smtClean="0"/>
              <a:t>‹#›</a:t>
            </a:fld>
            <a:endParaRPr kumimoji="1" lang="ja-JP" altLang="en-US"/>
          </a:p>
        </p:txBody>
      </p:sp>
    </p:spTree>
    <p:extLst>
      <p:ext uri="{BB962C8B-B14F-4D97-AF65-F5344CB8AC3E}">
        <p14:creationId xmlns:p14="http://schemas.microsoft.com/office/powerpoint/2010/main" val="21405365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CEB210F-2F73-43E7-A6F1-284643AD1215}"/>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0A2CEF7-8BD2-46D5-9BB3-C0AAE0C0C3A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AFB9E060-F59D-4776-8100-D91DC63C45FD}"/>
              </a:ext>
            </a:extLst>
          </p:cNvPr>
          <p:cNvSpPr>
            <a:spLocks noGrp="1"/>
          </p:cNvSpPr>
          <p:nvPr>
            <p:ph type="dt" sz="half" idx="10"/>
          </p:nvPr>
        </p:nvSpPr>
        <p:spPr/>
        <p:txBody>
          <a:bodyPr/>
          <a:lstStyle/>
          <a:p>
            <a:fld id="{1A8A9AF6-1883-4E7B-A45D-E23B07D85181}" type="datetimeFigureOut">
              <a:rPr kumimoji="1" lang="ja-JP" altLang="en-US" smtClean="0"/>
              <a:t>2024/6/7</a:t>
            </a:fld>
            <a:endParaRPr kumimoji="1" lang="ja-JP" altLang="en-US"/>
          </a:p>
        </p:txBody>
      </p:sp>
      <p:sp>
        <p:nvSpPr>
          <p:cNvPr id="5" name="フッター プレースホルダー 4">
            <a:extLst>
              <a:ext uri="{FF2B5EF4-FFF2-40B4-BE49-F238E27FC236}">
                <a16:creationId xmlns:a16="http://schemas.microsoft.com/office/drawing/2014/main" id="{F9A634B2-3E7E-4335-A923-2A6B8B924D0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1666B8F-436F-4B50-A8BB-8B0AA8FBDA5A}"/>
              </a:ext>
            </a:extLst>
          </p:cNvPr>
          <p:cNvSpPr>
            <a:spLocks noGrp="1"/>
          </p:cNvSpPr>
          <p:nvPr>
            <p:ph type="sldNum" sz="quarter" idx="12"/>
          </p:nvPr>
        </p:nvSpPr>
        <p:spPr/>
        <p:txBody>
          <a:bodyPr/>
          <a:lstStyle/>
          <a:p>
            <a:fld id="{9CFFCADA-087D-4761-84E2-6D8BE5786AA7}" type="slidenum">
              <a:rPr kumimoji="1" lang="ja-JP" altLang="en-US" smtClean="0"/>
              <a:t>‹#›</a:t>
            </a:fld>
            <a:endParaRPr kumimoji="1" lang="ja-JP" altLang="en-US"/>
          </a:p>
        </p:txBody>
      </p:sp>
    </p:spTree>
    <p:extLst>
      <p:ext uri="{BB962C8B-B14F-4D97-AF65-F5344CB8AC3E}">
        <p14:creationId xmlns:p14="http://schemas.microsoft.com/office/powerpoint/2010/main" val="24550275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F50EAF5-C298-4DA9-86D1-3D076058B67A}"/>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1DE3937-4967-4E1C-A494-65B549CA1C4F}"/>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156A8336-E4F4-421F-9508-DA95BE25EA86}"/>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BEA34DD9-9B81-4688-8A7F-CE03C166FA2F}"/>
              </a:ext>
            </a:extLst>
          </p:cNvPr>
          <p:cNvSpPr>
            <a:spLocks noGrp="1"/>
          </p:cNvSpPr>
          <p:nvPr>
            <p:ph type="dt" sz="half" idx="10"/>
          </p:nvPr>
        </p:nvSpPr>
        <p:spPr/>
        <p:txBody>
          <a:bodyPr/>
          <a:lstStyle/>
          <a:p>
            <a:fld id="{1A8A9AF6-1883-4E7B-A45D-E23B07D85181}" type="datetimeFigureOut">
              <a:rPr kumimoji="1" lang="ja-JP" altLang="en-US" smtClean="0"/>
              <a:t>2024/6/7</a:t>
            </a:fld>
            <a:endParaRPr kumimoji="1" lang="ja-JP" altLang="en-US"/>
          </a:p>
        </p:txBody>
      </p:sp>
      <p:sp>
        <p:nvSpPr>
          <p:cNvPr id="6" name="フッター プレースホルダー 5">
            <a:extLst>
              <a:ext uri="{FF2B5EF4-FFF2-40B4-BE49-F238E27FC236}">
                <a16:creationId xmlns:a16="http://schemas.microsoft.com/office/drawing/2014/main" id="{2B999005-2B49-4FFA-9328-5600AD6C3FF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E21B5A4-7328-4260-BA48-F524732C43B5}"/>
              </a:ext>
            </a:extLst>
          </p:cNvPr>
          <p:cNvSpPr>
            <a:spLocks noGrp="1"/>
          </p:cNvSpPr>
          <p:nvPr>
            <p:ph type="sldNum" sz="quarter" idx="12"/>
          </p:nvPr>
        </p:nvSpPr>
        <p:spPr/>
        <p:txBody>
          <a:bodyPr/>
          <a:lstStyle/>
          <a:p>
            <a:fld id="{9CFFCADA-087D-4761-84E2-6D8BE5786AA7}" type="slidenum">
              <a:rPr kumimoji="1" lang="ja-JP" altLang="en-US" smtClean="0"/>
              <a:t>‹#›</a:t>
            </a:fld>
            <a:endParaRPr kumimoji="1" lang="ja-JP" altLang="en-US"/>
          </a:p>
        </p:txBody>
      </p:sp>
    </p:spTree>
    <p:extLst>
      <p:ext uri="{BB962C8B-B14F-4D97-AF65-F5344CB8AC3E}">
        <p14:creationId xmlns:p14="http://schemas.microsoft.com/office/powerpoint/2010/main" val="2995879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95E8DDC-AF10-4779-A0F8-FB7DA36CBFB3}"/>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D5F3252F-FDEC-4F80-99A9-4B752682BA0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9FDC96FB-0C91-4BBE-96A3-E24B4A9FED6E}"/>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A0D4B2E2-7E7A-42D0-89DC-1DA92984B7A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3094149-7C7B-48E9-9F39-621C20A28F79}"/>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16561C42-5D83-4F70-B2FD-BFB61C85B8FD}"/>
              </a:ext>
            </a:extLst>
          </p:cNvPr>
          <p:cNvSpPr>
            <a:spLocks noGrp="1"/>
          </p:cNvSpPr>
          <p:nvPr>
            <p:ph type="dt" sz="half" idx="10"/>
          </p:nvPr>
        </p:nvSpPr>
        <p:spPr/>
        <p:txBody>
          <a:bodyPr/>
          <a:lstStyle/>
          <a:p>
            <a:fld id="{1A8A9AF6-1883-4E7B-A45D-E23B07D85181}" type="datetimeFigureOut">
              <a:rPr kumimoji="1" lang="ja-JP" altLang="en-US" smtClean="0"/>
              <a:t>2024/6/7</a:t>
            </a:fld>
            <a:endParaRPr kumimoji="1" lang="ja-JP" altLang="en-US"/>
          </a:p>
        </p:txBody>
      </p:sp>
      <p:sp>
        <p:nvSpPr>
          <p:cNvPr id="8" name="フッター プレースホルダー 7">
            <a:extLst>
              <a:ext uri="{FF2B5EF4-FFF2-40B4-BE49-F238E27FC236}">
                <a16:creationId xmlns:a16="http://schemas.microsoft.com/office/drawing/2014/main" id="{8C4FE768-3950-44C2-B744-1D4515337E1B}"/>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1FE3AF58-7EF4-4129-8106-DFB0DEDEE269}"/>
              </a:ext>
            </a:extLst>
          </p:cNvPr>
          <p:cNvSpPr>
            <a:spLocks noGrp="1"/>
          </p:cNvSpPr>
          <p:nvPr>
            <p:ph type="sldNum" sz="quarter" idx="12"/>
          </p:nvPr>
        </p:nvSpPr>
        <p:spPr/>
        <p:txBody>
          <a:bodyPr/>
          <a:lstStyle/>
          <a:p>
            <a:fld id="{9CFFCADA-087D-4761-84E2-6D8BE5786AA7}" type="slidenum">
              <a:rPr kumimoji="1" lang="ja-JP" altLang="en-US" smtClean="0"/>
              <a:t>‹#›</a:t>
            </a:fld>
            <a:endParaRPr kumimoji="1" lang="ja-JP" altLang="en-US"/>
          </a:p>
        </p:txBody>
      </p:sp>
    </p:spTree>
    <p:extLst>
      <p:ext uri="{BB962C8B-B14F-4D97-AF65-F5344CB8AC3E}">
        <p14:creationId xmlns:p14="http://schemas.microsoft.com/office/powerpoint/2010/main" val="28465452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971F270-9233-46B3-A6D2-4718DF83E064}"/>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39AEFA99-CE2B-45A8-AEED-9156E6C51C03}"/>
              </a:ext>
            </a:extLst>
          </p:cNvPr>
          <p:cNvSpPr>
            <a:spLocks noGrp="1"/>
          </p:cNvSpPr>
          <p:nvPr>
            <p:ph type="dt" sz="half" idx="10"/>
          </p:nvPr>
        </p:nvSpPr>
        <p:spPr/>
        <p:txBody>
          <a:bodyPr/>
          <a:lstStyle/>
          <a:p>
            <a:fld id="{1A8A9AF6-1883-4E7B-A45D-E23B07D85181}" type="datetimeFigureOut">
              <a:rPr kumimoji="1" lang="ja-JP" altLang="en-US" smtClean="0"/>
              <a:t>2024/6/7</a:t>
            </a:fld>
            <a:endParaRPr kumimoji="1" lang="ja-JP" altLang="en-US"/>
          </a:p>
        </p:txBody>
      </p:sp>
      <p:sp>
        <p:nvSpPr>
          <p:cNvPr id="4" name="フッター プレースホルダー 3">
            <a:extLst>
              <a:ext uri="{FF2B5EF4-FFF2-40B4-BE49-F238E27FC236}">
                <a16:creationId xmlns:a16="http://schemas.microsoft.com/office/drawing/2014/main" id="{0960CDBD-B0D0-48FA-B510-85DF81E954A8}"/>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1FAA2237-D6B4-4C48-8BF8-6130744EDEDE}"/>
              </a:ext>
            </a:extLst>
          </p:cNvPr>
          <p:cNvSpPr>
            <a:spLocks noGrp="1"/>
          </p:cNvSpPr>
          <p:nvPr>
            <p:ph type="sldNum" sz="quarter" idx="12"/>
          </p:nvPr>
        </p:nvSpPr>
        <p:spPr/>
        <p:txBody>
          <a:bodyPr/>
          <a:lstStyle/>
          <a:p>
            <a:fld id="{9CFFCADA-087D-4761-84E2-6D8BE5786AA7}" type="slidenum">
              <a:rPr kumimoji="1" lang="ja-JP" altLang="en-US" smtClean="0"/>
              <a:t>‹#›</a:t>
            </a:fld>
            <a:endParaRPr kumimoji="1" lang="ja-JP" altLang="en-US"/>
          </a:p>
        </p:txBody>
      </p:sp>
    </p:spTree>
    <p:extLst>
      <p:ext uri="{BB962C8B-B14F-4D97-AF65-F5344CB8AC3E}">
        <p14:creationId xmlns:p14="http://schemas.microsoft.com/office/powerpoint/2010/main" val="224293507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E576E3E2-31E5-4824-93AC-C57CA4CEA8EF}"/>
              </a:ext>
            </a:extLst>
          </p:cNvPr>
          <p:cNvSpPr>
            <a:spLocks noGrp="1"/>
          </p:cNvSpPr>
          <p:nvPr>
            <p:ph type="dt" sz="half" idx="10"/>
          </p:nvPr>
        </p:nvSpPr>
        <p:spPr/>
        <p:txBody>
          <a:bodyPr/>
          <a:lstStyle/>
          <a:p>
            <a:fld id="{1A8A9AF6-1883-4E7B-A45D-E23B07D85181}" type="datetimeFigureOut">
              <a:rPr kumimoji="1" lang="ja-JP" altLang="en-US" smtClean="0"/>
              <a:t>2024/6/7</a:t>
            </a:fld>
            <a:endParaRPr kumimoji="1" lang="ja-JP" altLang="en-US"/>
          </a:p>
        </p:txBody>
      </p:sp>
      <p:sp>
        <p:nvSpPr>
          <p:cNvPr id="3" name="フッター プレースホルダー 2">
            <a:extLst>
              <a:ext uri="{FF2B5EF4-FFF2-40B4-BE49-F238E27FC236}">
                <a16:creationId xmlns:a16="http://schemas.microsoft.com/office/drawing/2014/main" id="{B7AC3555-4C5D-4DB7-B7DC-623D5BE586C1}"/>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EF24E451-B169-4F13-BA5C-B053F36DAE68}"/>
              </a:ext>
            </a:extLst>
          </p:cNvPr>
          <p:cNvSpPr>
            <a:spLocks noGrp="1"/>
          </p:cNvSpPr>
          <p:nvPr>
            <p:ph type="sldNum" sz="quarter" idx="12"/>
          </p:nvPr>
        </p:nvSpPr>
        <p:spPr/>
        <p:txBody>
          <a:bodyPr/>
          <a:lstStyle/>
          <a:p>
            <a:fld id="{9CFFCADA-087D-4761-84E2-6D8BE5786AA7}" type="slidenum">
              <a:rPr kumimoji="1" lang="ja-JP" altLang="en-US" smtClean="0"/>
              <a:t>‹#›</a:t>
            </a:fld>
            <a:endParaRPr kumimoji="1" lang="ja-JP" altLang="en-US"/>
          </a:p>
        </p:txBody>
      </p:sp>
    </p:spTree>
    <p:extLst>
      <p:ext uri="{BB962C8B-B14F-4D97-AF65-F5344CB8AC3E}">
        <p14:creationId xmlns:p14="http://schemas.microsoft.com/office/powerpoint/2010/main" val="30534154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10531E2-CC29-4A87-B843-E5056B4DA45F}"/>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B4052A8A-C695-4B4C-AD4B-96867391A7E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110DE889-6F00-4723-9CA7-A70CE547696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D125F792-B020-4D7D-9AB2-A8A2B8C8214A}"/>
              </a:ext>
            </a:extLst>
          </p:cNvPr>
          <p:cNvSpPr>
            <a:spLocks noGrp="1"/>
          </p:cNvSpPr>
          <p:nvPr>
            <p:ph type="dt" sz="half" idx="10"/>
          </p:nvPr>
        </p:nvSpPr>
        <p:spPr/>
        <p:txBody>
          <a:bodyPr/>
          <a:lstStyle/>
          <a:p>
            <a:fld id="{1A8A9AF6-1883-4E7B-A45D-E23B07D85181}" type="datetimeFigureOut">
              <a:rPr kumimoji="1" lang="ja-JP" altLang="en-US" smtClean="0"/>
              <a:t>2024/6/7</a:t>
            </a:fld>
            <a:endParaRPr kumimoji="1" lang="ja-JP" altLang="en-US"/>
          </a:p>
        </p:txBody>
      </p:sp>
      <p:sp>
        <p:nvSpPr>
          <p:cNvPr id="6" name="フッター プレースホルダー 5">
            <a:extLst>
              <a:ext uri="{FF2B5EF4-FFF2-40B4-BE49-F238E27FC236}">
                <a16:creationId xmlns:a16="http://schemas.microsoft.com/office/drawing/2014/main" id="{50F2FA51-64B9-4414-A6E8-2EFD6AB93395}"/>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3F9B2B42-8DAA-4680-84CF-1251EC39FF1B}"/>
              </a:ext>
            </a:extLst>
          </p:cNvPr>
          <p:cNvSpPr>
            <a:spLocks noGrp="1"/>
          </p:cNvSpPr>
          <p:nvPr>
            <p:ph type="sldNum" sz="quarter" idx="12"/>
          </p:nvPr>
        </p:nvSpPr>
        <p:spPr/>
        <p:txBody>
          <a:bodyPr/>
          <a:lstStyle/>
          <a:p>
            <a:fld id="{9CFFCADA-087D-4761-84E2-6D8BE5786AA7}" type="slidenum">
              <a:rPr kumimoji="1" lang="ja-JP" altLang="en-US" smtClean="0"/>
              <a:t>‹#›</a:t>
            </a:fld>
            <a:endParaRPr kumimoji="1" lang="ja-JP" altLang="en-US"/>
          </a:p>
        </p:txBody>
      </p:sp>
    </p:spTree>
    <p:extLst>
      <p:ext uri="{BB962C8B-B14F-4D97-AF65-F5344CB8AC3E}">
        <p14:creationId xmlns:p14="http://schemas.microsoft.com/office/powerpoint/2010/main" val="12100626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93FC35B1-BA45-4DD8-9C96-318B4585443C}"/>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92EB9C13-A623-4C2C-9A94-6417E747E80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B0626C52-A57B-4325-A157-425519EDFB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08819710-63CB-43F4-8433-33A1FA687588}"/>
              </a:ext>
            </a:extLst>
          </p:cNvPr>
          <p:cNvSpPr>
            <a:spLocks noGrp="1"/>
          </p:cNvSpPr>
          <p:nvPr>
            <p:ph type="dt" sz="half" idx="10"/>
          </p:nvPr>
        </p:nvSpPr>
        <p:spPr/>
        <p:txBody>
          <a:bodyPr/>
          <a:lstStyle/>
          <a:p>
            <a:fld id="{1A8A9AF6-1883-4E7B-A45D-E23B07D85181}" type="datetimeFigureOut">
              <a:rPr kumimoji="1" lang="ja-JP" altLang="en-US" smtClean="0"/>
              <a:t>2024/6/7</a:t>
            </a:fld>
            <a:endParaRPr kumimoji="1" lang="ja-JP" altLang="en-US"/>
          </a:p>
        </p:txBody>
      </p:sp>
      <p:sp>
        <p:nvSpPr>
          <p:cNvPr id="6" name="フッター プレースホルダー 5">
            <a:extLst>
              <a:ext uri="{FF2B5EF4-FFF2-40B4-BE49-F238E27FC236}">
                <a16:creationId xmlns:a16="http://schemas.microsoft.com/office/drawing/2014/main" id="{65688FD5-644C-4568-8878-45E576C178BE}"/>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B94CD68F-B21C-4B1C-8E6E-DC4C3F919C42}"/>
              </a:ext>
            </a:extLst>
          </p:cNvPr>
          <p:cNvSpPr>
            <a:spLocks noGrp="1"/>
          </p:cNvSpPr>
          <p:nvPr>
            <p:ph type="sldNum" sz="quarter" idx="12"/>
          </p:nvPr>
        </p:nvSpPr>
        <p:spPr/>
        <p:txBody>
          <a:bodyPr/>
          <a:lstStyle/>
          <a:p>
            <a:fld id="{9CFFCADA-087D-4761-84E2-6D8BE5786AA7}" type="slidenum">
              <a:rPr kumimoji="1" lang="ja-JP" altLang="en-US" smtClean="0"/>
              <a:t>‹#›</a:t>
            </a:fld>
            <a:endParaRPr kumimoji="1" lang="ja-JP" altLang="en-US"/>
          </a:p>
        </p:txBody>
      </p:sp>
    </p:spTree>
    <p:extLst>
      <p:ext uri="{BB962C8B-B14F-4D97-AF65-F5344CB8AC3E}">
        <p14:creationId xmlns:p14="http://schemas.microsoft.com/office/powerpoint/2010/main" val="19976314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F8596B4-DB23-453C-A36D-33EA436B300A}"/>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218CD8E6-0897-45A4-9F49-4920F941F2E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C9154187-2D43-4D94-A016-9486F862360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A8A9AF6-1883-4E7B-A45D-E23B07D85181}" type="datetimeFigureOut">
              <a:rPr kumimoji="1" lang="ja-JP" altLang="en-US" smtClean="0"/>
              <a:t>2024/6/7</a:t>
            </a:fld>
            <a:endParaRPr kumimoji="1" lang="ja-JP" altLang="en-US"/>
          </a:p>
        </p:txBody>
      </p:sp>
      <p:sp>
        <p:nvSpPr>
          <p:cNvPr id="5" name="フッター プレースホルダー 4">
            <a:extLst>
              <a:ext uri="{FF2B5EF4-FFF2-40B4-BE49-F238E27FC236}">
                <a16:creationId xmlns:a16="http://schemas.microsoft.com/office/drawing/2014/main" id="{B98E52C1-5252-4291-8B91-5E2FFBC6DAB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807F18BE-C650-4415-ADD8-BDB361BECE2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CFFCADA-087D-4761-84E2-6D8BE5786AA7}" type="slidenum">
              <a:rPr kumimoji="1" lang="ja-JP" altLang="en-US" smtClean="0"/>
              <a:t>‹#›</a:t>
            </a:fld>
            <a:endParaRPr kumimoji="1" lang="ja-JP" altLang="en-US"/>
          </a:p>
        </p:txBody>
      </p:sp>
    </p:spTree>
    <p:extLst>
      <p:ext uri="{BB962C8B-B14F-4D97-AF65-F5344CB8AC3E}">
        <p14:creationId xmlns:p14="http://schemas.microsoft.com/office/powerpoint/2010/main" val="4397497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0.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861FD820-CF81-B5F5-4636-06CDDC8A0664}"/>
              </a:ext>
            </a:extLst>
          </p:cNvPr>
          <p:cNvSpPr txBox="1"/>
          <p:nvPr/>
        </p:nvSpPr>
        <p:spPr>
          <a:xfrm>
            <a:off x="869795" y="449602"/>
            <a:ext cx="10855857" cy="4154984"/>
          </a:xfrm>
          <a:prstGeom prst="rect">
            <a:avLst/>
          </a:prstGeom>
          <a:noFill/>
        </p:spPr>
        <p:txBody>
          <a:bodyPr wrap="none" rtlCol="0">
            <a:spAutoFit/>
          </a:bodyPr>
          <a:lstStyle/>
          <a:p>
            <a:r>
              <a:rPr kumimoji="1" lang="ja-JP" altLang="en-US" sz="2400"/>
              <a:t>授業コンテンツを利用の皆様へ</a:t>
            </a:r>
            <a:endParaRPr kumimoji="1" lang="en-US" altLang="ja-JP" sz="2400" dirty="0"/>
          </a:p>
          <a:p>
            <a:endParaRPr lang="en-US" altLang="ja-JP" sz="2400" dirty="0"/>
          </a:p>
          <a:p>
            <a:r>
              <a:rPr kumimoji="1" lang="ja-JP" altLang="en-US" sz="2400"/>
              <a:t>本コンテンツをご覧くださり、ありがとうございます。</a:t>
            </a:r>
            <a:endParaRPr kumimoji="1" lang="en-US" altLang="ja-JP" sz="2400" dirty="0"/>
          </a:p>
          <a:p>
            <a:r>
              <a:rPr lang="ja-JP" altLang="en-US" sz="2400"/>
              <a:t>私自身が実際に全国の飛び込み授業で活用した、授業データです。</a:t>
            </a:r>
            <a:endParaRPr lang="en-US" altLang="ja-JP" sz="2400" dirty="0"/>
          </a:p>
          <a:p>
            <a:r>
              <a:rPr kumimoji="1" lang="ja-JP" altLang="en-US" sz="2400"/>
              <a:t>ぜひ皆様の授業や研究に役立ててくだされば</a:t>
            </a:r>
            <a:r>
              <a:rPr lang="ja-JP" altLang="en-US" sz="2400"/>
              <a:t>と思います。</a:t>
            </a:r>
            <a:endParaRPr kumimoji="1" lang="en-US" altLang="ja-JP" sz="2400" dirty="0"/>
          </a:p>
          <a:p>
            <a:r>
              <a:rPr lang="ja-JP" altLang="en-US" sz="2400"/>
              <a:t>なお、著作権法の関係で、教科書を利用したページは、</a:t>
            </a:r>
            <a:endParaRPr lang="en-US" altLang="ja-JP" sz="2400" dirty="0"/>
          </a:p>
          <a:p>
            <a:r>
              <a:rPr lang="ja-JP" altLang="en-US" sz="2400"/>
              <a:t>　　　のように代わりのデータを青四角で入れています。</a:t>
            </a:r>
            <a:endParaRPr lang="en-US" altLang="ja-JP" sz="2400" dirty="0"/>
          </a:p>
          <a:p>
            <a:r>
              <a:rPr kumimoji="1" lang="ja-JP" altLang="en-US" sz="2400"/>
              <a:t>これにつきましては、皆様ご自身で対応くださいますよう、お願いします。</a:t>
            </a:r>
            <a:endParaRPr kumimoji="1" lang="en-US" altLang="ja-JP" sz="2400" dirty="0"/>
          </a:p>
          <a:p>
            <a:endParaRPr kumimoji="1" lang="en-US" altLang="ja-JP" sz="2400" dirty="0"/>
          </a:p>
          <a:p>
            <a:pPr algn="r"/>
            <a:r>
              <a:rPr lang="ja-JP" altLang="en-US" sz="2400"/>
              <a:t>特定非営利活動法人教授法創造研究所</a:t>
            </a:r>
            <a:endParaRPr lang="en-US" altLang="ja-JP" sz="2400" dirty="0"/>
          </a:p>
          <a:p>
            <a:pPr algn="r"/>
            <a:r>
              <a:rPr kumimoji="1" lang="ja-JP" altLang="en-US" sz="2400"/>
              <a:t>理事　椿原正和</a:t>
            </a:r>
          </a:p>
        </p:txBody>
      </p:sp>
      <p:sp>
        <p:nvSpPr>
          <p:cNvPr id="5" name="正方形/長方形 4">
            <a:extLst>
              <a:ext uri="{FF2B5EF4-FFF2-40B4-BE49-F238E27FC236}">
                <a16:creationId xmlns:a16="http://schemas.microsoft.com/office/drawing/2014/main" id="{AB817144-BBAD-340D-0A61-8BF834CA9AA9}"/>
              </a:ext>
            </a:extLst>
          </p:cNvPr>
          <p:cNvSpPr/>
          <p:nvPr/>
        </p:nvSpPr>
        <p:spPr>
          <a:xfrm>
            <a:off x="1003609" y="2690276"/>
            <a:ext cx="858645" cy="278781"/>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t>P10</a:t>
            </a:r>
            <a:endParaRPr kumimoji="1" lang="ja-JP" altLang="en-US"/>
          </a:p>
        </p:txBody>
      </p:sp>
      <p:sp>
        <p:nvSpPr>
          <p:cNvPr id="6" name="正方形/長方形 5">
            <a:extLst>
              <a:ext uri="{FF2B5EF4-FFF2-40B4-BE49-F238E27FC236}">
                <a16:creationId xmlns:a16="http://schemas.microsoft.com/office/drawing/2014/main" id="{170682B4-8E84-8AAE-9BB2-4281B61AED57}"/>
              </a:ext>
            </a:extLst>
          </p:cNvPr>
          <p:cNvSpPr/>
          <p:nvPr/>
        </p:nvSpPr>
        <p:spPr>
          <a:xfrm>
            <a:off x="1003609" y="4748360"/>
            <a:ext cx="10024948" cy="1797583"/>
          </a:xfrm>
          <a:prstGeom prst="rect">
            <a:avLst/>
          </a:prstGeom>
          <a:solidFill>
            <a:srgbClr val="FFC00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2400">
                <a:solidFill>
                  <a:schemeClr val="tx1"/>
                </a:solidFill>
              </a:rPr>
              <a:t>本コンテンツでの利用教科書：東京書籍４年上</a:t>
            </a:r>
            <a:endParaRPr kumimoji="1" lang="en-US" altLang="ja-JP" sz="2400" dirty="0">
              <a:solidFill>
                <a:schemeClr val="tx1"/>
              </a:solidFill>
            </a:endParaRPr>
          </a:p>
          <a:p>
            <a:pPr algn="ctr"/>
            <a:r>
              <a:rPr lang="ja-JP" altLang="en-US" sz="2400">
                <a:solidFill>
                  <a:schemeClr val="tx1"/>
                </a:solidFill>
              </a:rPr>
              <a:t>スキャンが必要な教科書のページ数は</a:t>
            </a:r>
            <a:r>
              <a:rPr lang="en-US" altLang="ja-JP" sz="2400" dirty="0">
                <a:solidFill>
                  <a:schemeClr val="tx1"/>
                </a:solidFill>
              </a:rPr>
              <a:t>『</a:t>
            </a:r>
            <a:r>
              <a:rPr lang="ja-JP" altLang="en-US" sz="2400">
                <a:solidFill>
                  <a:schemeClr val="tx1"/>
                </a:solidFill>
              </a:rPr>
              <a:t>４ページ</a:t>
            </a:r>
            <a:r>
              <a:rPr lang="en-US" altLang="ja-JP" sz="2400" dirty="0">
                <a:solidFill>
                  <a:schemeClr val="tx1"/>
                </a:solidFill>
              </a:rPr>
              <a:t>』</a:t>
            </a:r>
            <a:r>
              <a:rPr lang="ja-JP" altLang="en-US" sz="2400">
                <a:solidFill>
                  <a:schemeClr val="tx1"/>
                </a:solidFill>
              </a:rPr>
              <a:t>です。</a:t>
            </a:r>
            <a:endParaRPr lang="en-US" altLang="ja-JP" sz="2400" dirty="0">
              <a:solidFill>
                <a:schemeClr val="tx1"/>
              </a:solidFill>
            </a:endParaRPr>
          </a:p>
          <a:p>
            <a:pPr algn="ctr"/>
            <a:r>
              <a:rPr kumimoji="1" lang="ja-JP" altLang="en-US" sz="2400">
                <a:solidFill>
                  <a:schemeClr val="tx1"/>
                </a:solidFill>
              </a:rPr>
              <a:t>たくさんのページが青四角となっていますが、</a:t>
            </a:r>
            <a:endParaRPr kumimoji="1" lang="en-US" altLang="ja-JP" sz="2400" dirty="0">
              <a:solidFill>
                <a:schemeClr val="tx1"/>
              </a:solidFill>
            </a:endParaRPr>
          </a:p>
          <a:p>
            <a:pPr algn="ctr"/>
            <a:r>
              <a:rPr lang="ja-JP" altLang="en-US" sz="2400">
                <a:solidFill>
                  <a:schemeClr val="tx1"/>
                </a:solidFill>
              </a:rPr>
              <a:t>作業量としては多くありません。</a:t>
            </a:r>
            <a:endParaRPr kumimoji="1" lang="ja-JP" altLang="en-US" sz="2400">
              <a:solidFill>
                <a:schemeClr val="tx1"/>
              </a:solidFill>
            </a:endParaRPr>
          </a:p>
        </p:txBody>
      </p:sp>
    </p:spTree>
    <p:extLst>
      <p:ext uri="{BB962C8B-B14F-4D97-AF65-F5344CB8AC3E}">
        <p14:creationId xmlns:p14="http://schemas.microsoft.com/office/powerpoint/2010/main" val="109350309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5D7FD6F-72BB-20A7-0ECF-61BBADEDE0E1}"/>
              </a:ext>
            </a:extLst>
          </p:cNvPr>
          <p:cNvSpPr txBox="1"/>
          <p:nvPr/>
        </p:nvSpPr>
        <p:spPr>
          <a:xfrm>
            <a:off x="8778241"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①</a:t>
            </a:r>
          </a:p>
        </p:txBody>
      </p:sp>
      <p:sp>
        <p:nvSpPr>
          <p:cNvPr id="4" name="テキスト ボックス 3">
            <a:extLst>
              <a:ext uri="{FF2B5EF4-FFF2-40B4-BE49-F238E27FC236}">
                <a16:creationId xmlns:a16="http://schemas.microsoft.com/office/drawing/2014/main" id="{B4F186AD-6628-C01A-29E2-29A0FABDBA19}"/>
              </a:ext>
            </a:extLst>
          </p:cNvPr>
          <p:cNvSpPr txBox="1"/>
          <p:nvPr/>
        </p:nvSpPr>
        <p:spPr>
          <a:xfrm>
            <a:off x="7047325" y="58189"/>
            <a:ext cx="523701" cy="523220"/>
          </a:xfrm>
          <a:prstGeom prst="rect">
            <a:avLst/>
          </a:prstGeom>
          <a:noFill/>
        </p:spPr>
        <p:txBody>
          <a:bodyPr wrap="square" rtlCol="0">
            <a:spAutoFit/>
          </a:bodyPr>
          <a:lstStyle/>
          <a:p>
            <a:r>
              <a:rPr kumimoji="1"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5" name="テキスト ボックス 4">
            <a:extLst>
              <a:ext uri="{FF2B5EF4-FFF2-40B4-BE49-F238E27FC236}">
                <a16:creationId xmlns:a16="http://schemas.microsoft.com/office/drawing/2014/main" id="{289127D3-2B4D-A4DF-98A8-040EAF6014E3}"/>
              </a:ext>
            </a:extLst>
          </p:cNvPr>
          <p:cNvSpPr txBox="1"/>
          <p:nvPr/>
        </p:nvSpPr>
        <p:spPr>
          <a:xfrm>
            <a:off x="6370321"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③</a:t>
            </a:r>
          </a:p>
        </p:txBody>
      </p:sp>
      <p:sp>
        <p:nvSpPr>
          <p:cNvPr id="6" name="テキスト ボックス 5">
            <a:extLst>
              <a:ext uri="{FF2B5EF4-FFF2-40B4-BE49-F238E27FC236}">
                <a16:creationId xmlns:a16="http://schemas.microsoft.com/office/drawing/2014/main" id="{5B2363DD-C158-BE8A-3737-EDEE4604FDE1}"/>
              </a:ext>
            </a:extLst>
          </p:cNvPr>
          <p:cNvSpPr txBox="1"/>
          <p:nvPr/>
        </p:nvSpPr>
        <p:spPr>
          <a:xfrm>
            <a:off x="5414358"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④</a:t>
            </a:r>
          </a:p>
        </p:txBody>
      </p:sp>
      <p:sp>
        <p:nvSpPr>
          <p:cNvPr id="7" name="テキスト ボックス 6">
            <a:extLst>
              <a:ext uri="{FF2B5EF4-FFF2-40B4-BE49-F238E27FC236}">
                <a16:creationId xmlns:a16="http://schemas.microsoft.com/office/drawing/2014/main" id="{92DF667A-60DE-F892-204C-70F57AE4AC72}"/>
              </a:ext>
            </a:extLst>
          </p:cNvPr>
          <p:cNvSpPr txBox="1"/>
          <p:nvPr/>
        </p:nvSpPr>
        <p:spPr>
          <a:xfrm>
            <a:off x="2995354"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⑤</a:t>
            </a:r>
          </a:p>
        </p:txBody>
      </p:sp>
      <p:sp>
        <p:nvSpPr>
          <p:cNvPr id="9" name="テキスト ボックス 8">
            <a:extLst>
              <a:ext uri="{FF2B5EF4-FFF2-40B4-BE49-F238E27FC236}">
                <a16:creationId xmlns:a16="http://schemas.microsoft.com/office/drawing/2014/main" id="{0EA30C88-083C-29E7-DA47-30BE2FBA69A0}"/>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問いの一文に線を引きます。</a:t>
            </a:r>
          </a:p>
        </p:txBody>
      </p:sp>
      <p:cxnSp>
        <p:nvCxnSpPr>
          <p:cNvPr id="10" name="直線コネクタ 9">
            <a:extLst>
              <a:ext uri="{FF2B5EF4-FFF2-40B4-BE49-F238E27FC236}">
                <a16:creationId xmlns:a16="http://schemas.microsoft.com/office/drawing/2014/main" id="{F76CD797-79EF-7940-25FD-1D7B07BDD5E2}"/>
              </a:ext>
            </a:extLst>
          </p:cNvPr>
          <p:cNvCxnSpPr>
            <a:cxnSpLocks/>
          </p:cNvCxnSpPr>
          <p:nvPr/>
        </p:nvCxnSpPr>
        <p:spPr>
          <a:xfrm>
            <a:off x="7448204" y="739833"/>
            <a:ext cx="0" cy="549471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BC9A64F0-DFA9-EE3B-6F19-971FF8954605}"/>
              </a:ext>
            </a:extLst>
          </p:cNvPr>
          <p:cNvCxnSpPr>
            <a:cxnSpLocks/>
          </p:cNvCxnSpPr>
          <p:nvPr/>
        </p:nvCxnSpPr>
        <p:spPr>
          <a:xfrm>
            <a:off x="7126779" y="581409"/>
            <a:ext cx="0" cy="77356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正方形/長方形 7">
            <a:extLst>
              <a:ext uri="{FF2B5EF4-FFF2-40B4-BE49-F238E27FC236}">
                <a16:creationId xmlns:a16="http://schemas.microsoft.com/office/drawing/2014/main" id="{9847830F-72C2-D99C-B717-D7716CA48A51}"/>
              </a:ext>
            </a:extLst>
          </p:cNvPr>
          <p:cNvSpPr/>
          <p:nvPr/>
        </p:nvSpPr>
        <p:spPr>
          <a:xfrm>
            <a:off x="1420992" y="508731"/>
            <a:ext cx="9241386" cy="634926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（コンテンツ</a:t>
            </a:r>
            <a:r>
              <a:rPr kumimoji="1" lang="en-US" altLang="ja-JP" dirty="0"/>
              <a:t>NO4</a:t>
            </a:r>
            <a:r>
              <a:rPr kumimoji="1" lang="ja-JP" altLang="en-US"/>
              <a:t>と同じもの）</a:t>
            </a:r>
            <a:endParaRPr kumimoji="1" lang="en-US" altLang="ja-JP" dirty="0"/>
          </a:p>
          <a:p>
            <a:pPr algn="ctr"/>
            <a:endParaRPr lang="en-US" altLang="ja-JP" dirty="0"/>
          </a:p>
          <a:p>
            <a:pPr algn="ctr"/>
            <a:r>
              <a:rPr kumimoji="1" lang="en-US" altLang="ja-JP" dirty="0"/>
              <a:t>P44,45</a:t>
            </a:r>
            <a:endParaRPr kumimoji="1" lang="ja-JP" altLang="en-US"/>
          </a:p>
        </p:txBody>
      </p:sp>
    </p:spTree>
    <p:extLst>
      <p:ext uri="{BB962C8B-B14F-4D97-AF65-F5344CB8AC3E}">
        <p14:creationId xmlns:p14="http://schemas.microsoft.com/office/powerpoint/2010/main" val="77455470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5D7FD6F-72BB-20A7-0ECF-61BBADEDE0E1}"/>
              </a:ext>
            </a:extLst>
          </p:cNvPr>
          <p:cNvSpPr txBox="1"/>
          <p:nvPr/>
        </p:nvSpPr>
        <p:spPr>
          <a:xfrm>
            <a:off x="8778241"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①</a:t>
            </a:r>
          </a:p>
        </p:txBody>
      </p:sp>
      <p:sp>
        <p:nvSpPr>
          <p:cNvPr id="4" name="テキスト ボックス 3">
            <a:extLst>
              <a:ext uri="{FF2B5EF4-FFF2-40B4-BE49-F238E27FC236}">
                <a16:creationId xmlns:a16="http://schemas.microsoft.com/office/drawing/2014/main" id="{B4F186AD-6628-C01A-29E2-29A0FABDBA19}"/>
              </a:ext>
            </a:extLst>
          </p:cNvPr>
          <p:cNvSpPr txBox="1"/>
          <p:nvPr/>
        </p:nvSpPr>
        <p:spPr>
          <a:xfrm>
            <a:off x="7047325" y="58189"/>
            <a:ext cx="523701" cy="523220"/>
          </a:xfrm>
          <a:prstGeom prst="rect">
            <a:avLst/>
          </a:prstGeom>
          <a:noFill/>
        </p:spPr>
        <p:txBody>
          <a:bodyPr wrap="square" rtlCol="0">
            <a:spAutoFit/>
          </a:bodyPr>
          <a:lstStyle/>
          <a:p>
            <a:r>
              <a:rPr kumimoji="1"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5" name="テキスト ボックス 4">
            <a:extLst>
              <a:ext uri="{FF2B5EF4-FFF2-40B4-BE49-F238E27FC236}">
                <a16:creationId xmlns:a16="http://schemas.microsoft.com/office/drawing/2014/main" id="{289127D3-2B4D-A4DF-98A8-040EAF6014E3}"/>
              </a:ext>
            </a:extLst>
          </p:cNvPr>
          <p:cNvSpPr txBox="1"/>
          <p:nvPr/>
        </p:nvSpPr>
        <p:spPr>
          <a:xfrm>
            <a:off x="6370321"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③</a:t>
            </a:r>
          </a:p>
        </p:txBody>
      </p:sp>
      <p:sp>
        <p:nvSpPr>
          <p:cNvPr id="6" name="テキスト ボックス 5">
            <a:extLst>
              <a:ext uri="{FF2B5EF4-FFF2-40B4-BE49-F238E27FC236}">
                <a16:creationId xmlns:a16="http://schemas.microsoft.com/office/drawing/2014/main" id="{5B2363DD-C158-BE8A-3737-EDEE4604FDE1}"/>
              </a:ext>
            </a:extLst>
          </p:cNvPr>
          <p:cNvSpPr txBox="1"/>
          <p:nvPr/>
        </p:nvSpPr>
        <p:spPr>
          <a:xfrm>
            <a:off x="5414358"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④</a:t>
            </a:r>
          </a:p>
        </p:txBody>
      </p:sp>
      <p:sp>
        <p:nvSpPr>
          <p:cNvPr id="7" name="テキスト ボックス 6">
            <a:extLst>
              <a:ext uri="{FF2B5EF4-FFF2-40B4-BE49-F238E27FC236}">
                <a16:creationId xmlns:a16="http://schemas.microsoft.com/office/drawing/2014/main" id="{92DF667A-60DE-F892-204C-70F57AE4AC72}"/>
              </a:ext>
            </a:extLst>
          </p:cNvPr>
          <p:cNvSpPr txBox="1"/>
          <p:nvPr/>
        </p:nvSpPr>
        <p:spPr>
          <a:xfrm>
            <a:off x="2995354"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⑤</a:t>
            </a:r>
          </a:p>
        </p:txBody>
      </p:sp>
      <p:sp>
        <p:nvSpPr>
          <p:cNvPr id="9" name="テキスト ボックス 8">
            <a:extLst>
              <a:ext uri="{FF2B5EF4-FFF2-40B4-BE49-F238E27FC236}">
                <a16:creationId xmlns:a16="http://schemas.microsoft.com/office/drawing/2014/main" id="{0EA30C88-083C-29E7-DA47-30BE2FBA69A0}"/>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問いの一文字</a:t>
            </a:r>
            <a:r>
              <a:rPr lang="ja-JP" altLang="en-US" sz="4000" dirty="0">
                <a:latin typeface="UD デジタル 教科書体 NK-R" panose="02020400000000000000" pitchFamily="18" charset="-128"/>
                <a:ea typeface="UD デジタル 教科書体 NK-R" panose="02020400000000000000" pitchFamily="18" charset="-128"/>
              </a:rPr>
              <a:t>は、何ですか。</a:t>
            </a:r>
            <a:endParaRPr kumimoji="1" lang="ja-JP" altLang="en-US" sz="4000" dirty="0">
              <a:latin typeface="UD デジタル 教科書体 NK-R" panose="02020400000000000000" pitchFamily="18" charset="-128"/>
              <a:ea typeface="UD デジタル 教科書体 NK-R" panose="02020400000000000000" pitchFamily="18" charset="-128"/>
            </a:endParaRPr>
          </a:p>
        </p:txBody>
      </p:sp>
      <p:cxnSp>
        <p:nvCxnSpPr>
          <p:cNvPr id="10" name="直線コネクタ 9">
            <a:extLst>
              <a:ext uri="{FF2B5EF4-FFF2-40B4-BE49-F238E27FC236}">
                <a16:creationId xmlns:a16="http://schemas.microsoft.com/office/drawing/2014/main" id="{F76CD797-79EF-7940-25FD-1D7B07BDD5E2}"/>
              </a:ext>
            </a:extLst>
          </p:cNvPr>
          <p:cNvCxnSpPr>
            <a:cxnSpLocks/>
          </p:cNvCxnSpPr>
          <p:nvPr/>
        </p:nvCxnSpPr>
        <p:spPr>
          <a:xfrm>
            <a:off x="7448204" y="739833"/>
            <a:ext cx="0" cy="549471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BC9A64F0-DFA9-EE3B-6F19-971FF8954605}"/>
              </a:ext>
            </a:extLst>
          </p:cNvPr>
          <p:cNvCxnSpPr>
            <a:cxnSpLocks/>
          </p:cNvCxnSpPr>
          <p:nvPr/>
        </p:nvCxnSpPr>
        <p:spPr>
          <a:xfrm>
            <a:off x="7126779" y="581409"/>
            <a:ext cx="0" cy="77356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正方形/長方形 7">
            <a:extLst>
              <a:ext uri="{FF2B5EF4-FFF2-40B4-BE49-F238E27FC236}">
                <a16:creationId xmlns:a16="http://schemas.microsoft.com/office/drawing/2014/main" id="{A0DD12A8-491A-DB0C-3E25-B95CE5C74F8A}"/>
              </a:ext>
            </a:extLst>
          </p:cNvPr>
          <p:cNvSpPr/>
          <p:nvPr/>
        </p:nvSpPr>
        <p:spPr>
          <a:xfrm>
            <a:off x="1420992" y="508731"/>
            <a:ext cx="9241386" cy="634926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（コンテンツ</a:t>
            </a:r>
            <a:r>
              <a:rPr kumimoji="1" lang="en-US" altLang="ja-JP" dirty="0"/>
              <a:t>NO4</a:t>
            </a:r>
            <a:r>
              <a:rPr kumimoji="1" lang="ja-JP" altLang="en-US"/>
              <a:t>と同じもの）</a:t>
            </a:r>
            <a:endParaRPr kumimoji="1" lang="en-US" altLang="ja-JP" dirty="0"/>
          </a:p>
          <a:p>
            <a:pPr algn="ctr"/>
            <a:endParaRPr lang="en-US" altLang="ja-JP" dirty="0"/>
          </a:p>
          <a:p>
            <a:pPr algn="ctr"/>
            <a:r>
              <a:rPr kumimoji="1" lang="en-US" altLang="ja-JP" dirty="0"/>
              <a:t>P44,45</a:t>
            </a:r>
          </a:p>
          <a:p>
            <a:pPr algn="ctr"/>
            <a:endParaRPr lang="en-US" altLang="ja-JP" dirty="0"/>
          </a:p>
          <a:p>
            <a:pPr algn="ctr"/>
            <a:r>
              <a:rPr kumimoji="1" lang="ja-JP" altLang="en-US"/>
              <a:t>次の文章に下線</a:t>
            </a:r>
          </a:p>
          <a:p>
            <a:pPr algn="ctr"/>
            <a:r>
              <a:rPr kumimoji="1" lang="en-US" altLang="ja-JP" dirty="0"/>
              <a:t>②</a:t>
            </a:r>
            <a:r>
              <a:rPr kumimoji="1" lang="ja-JP" altLang="en-US"/>
              <a:t>段落</a:t>
            </a:r>
            <a:endParaRPr kumimoji="1" lang="en-US" altLang="ja-JP" dirty="0"/>
          </a:p>
          <a:p>
            <a:pPr algn="ctr"/>
            <a:r>
              <a:rPr kumimoji="1" lang="ja-JP" altLang="en-US"/>
              <a:t>なぜ、ヤドカリは、いくつものイソギンチャクに貝がらをつけているのでしょうか。</a:t>
            </a:r>
          </a:p>
        </p:txBody>
      </p:sp>
    </p:spTree>
    <p:extLst>
      <p:ext uri="{BB962C8B-B14F-4D97-AF65-F5344CB8AC3E}">
        <p14:creationId xmlns:p14="http://schemas.microsoft.com/office/powerpoint/2010/main" val="12976159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5D7FD6F-72BB-20A7-0ECF-61BBADEDE0E1}"/>
              </a:ext>
            </a:extLst>
          </p:cNvPr>
          <p:cNvSpPr txBox="1"/>
          <p:nvPr/>
        </p:nvSpPr>
        <p:spPr>
          <a:xfrm>
            <a:off x="8778241"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①</a:t>
            </a:r>
          </a:p>
        </p:txBody>
      </p:sp>
      <p:sp>
        <p:nvSpPr>
          <p:cNvPr id="4" name="テキスト ボックス 3">
            <a:extLst>
              <a:ext uri="{FF2B5EF4-FFF2-40B4-BE49-F238E27FC236}">
                <a16:creationId xmlns:a16="http://schemas.microsoft.com/office/drawing/2014/main" id="{B4F186AD-6628-C01A-29E2-29A0FABDBA19}"/>
              </a:ext>
            </a:extLst>
          </p:cNvPr>
          <p:cNvSpPr txBox="1"/>
          <p:nvPr/>
        </p:nvSpPr>
        <p:spPr>
          <a:xfrm>
            <a:off x="7047325" y="58189"/>
            <a:ext cx="523701" cy="523220"/>
          </a:xfrm>
          <a:prstGeom prst="rect">
            <a:avLst/>
          </a:prstGeom>
          <a:noFill/>
        </p:spPr>
        <p:txBody>
          <a:bodyPr wrap="square" rtlCol="0">
            <a:spAutoFit/>
          </a:bodyPr>
          <a:lstStyle/>
          <a:p>
            <a:r>
              <a:rPr kumimoji="1"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5" name="テキスト ボックス 4">
            <a:extLst>
              <a:ext uri="{FF2B5EF4-FFF2-40B4-BE49-F238E27FC236}">
                <a16:creationId xmlns:a16="http://schemas.microsoft.com/office/drawing/2014/main" id="{289127D3-2B4D-A4DF-98A8-040EAF6014E3}"/>
              </a:ext>
            </a:extLst>
          </p:cNvPr>
          <p:cNvSpPr txBox="1"/>
          <p:nvPr/>
        </p:nvSpPr>
        <p:spPr>
          <a:xfrm>
            <a:off x="6370321"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③</a:t>
            </a:r>
          </a:p>
        </p:txBody>
      </p:sp>
      <p:sp>
        <p:nvSpPr>
          <p:cNvPr id="6" name="テキスト ボックス 5">
            <a:extLst>
              <a:ext uri="{FF2B5EF4-FFF2-40B4-BE49-F238E27FC236}">
                <a16:creationId xmlns:a16="http://schemas.microsoft.com/office/drawing/2014/main" id="{5B2363DD-C158-BE8A-3737-EDEE4604FDE1}"/>
              </a:ext>
            </a:extLst>
          </p:cNvPr>
          <p:cNvSpPr txBox="1"/>
          <p:nvPr/>
        </p:nvSpPr>
        <p:spPr>
          <a:xfrm>
            <a:off x="5414358"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④</a:t>
            </a:r>
          </a:p>
        </p:txBody>
      </p:sp>
      <p:sp>
        <p:nvSpPr>
          <p:cNvPr id="7" name="テキスト ボックス 6">
            <a:extLst>
              <a:ext uri="{FF2B5EF4-FFF2-40B4-BE49-F238E27FC236}">
                <a16:creationId xmlns:a16="http://schemas.microsoft.com/office/drawing/2014/main" id="{92DF667A-60DE-F892-204C-70F57AE4AC72}"/>
              </a:ext>
            </a:extLst>
          </p:cNvPr>
          <p:cNvSpPr txBox="1"/>
          <p:nvPr/>
        </p:nvSpPr>
        <p:spPr>
          <a:xfrm>
            <a:off x="2995354"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⑤</a:t>
            </a:r>
          </a:p>
        </p:txBody>
      </p:sp>
      <p:sp>
        <p:nvSpPr>
          <p:cNvPr id="9" name="テキスト ボックス 8">
            <a:extLst>
              <a:ext uri="{FF2B5EF4-FFF2-40B4-BE49-F238E27FC236}">
                <a16:creationId xmlns:a16="http://schemas.microsoft.com/office/drawing/2014/main" id="{0EA30C88-083C-29E7-DA47-30BE2FBA69A0}"/>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問いの一文字を丸で囲みます。</a:t>
            </a:r>
          </a:p>
        </p:txBody>
      </p:sp>
      <p:cxnSp>
        <p:nvCxnSpPr>
          <p:cNvPr id="10" name="直線コネクタ 9">
            <a:extLst>
              <a:ext uri="{FF2B5EF4-FFF2-40B4-BE49-F238E27FC236}">
                <a16:creationId xmlns:a16="http://schemas.microsoft.com/office/drawing/2014/main" id="{F76CD797-79EF-7940-25FD-1D7B07BDD5E2}"/>
              </a:ext>
            </a:extLst>
          </p:cNvPr>
          <p:cNvCxnSpPr>
            <a:cxnSpLocks/>
          </p:cNvCxnSpPr>
          <p:nvPr/>
        </p:nvCxnSpPr>
        <p:spPr>
          <a:xfrm>
            <a:off x="7448204" y="739833"/>
            <a:ext cx="0" cy="5494712"/>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BC9A64F0-DFA9-EE3B-6F19-971FF8954605}"/>
              </a:ext>
            </a:extLst>
          </p:cNvPr>
          <p:cNvCxnSpPr>
            <a:cxnSpLocks/>
          </p:cNvCxnSpPr>
          <p:nvPr/>
        </p:nvCxnSpPr>
        <p:spPr>
          <a:xfrm>
            <a:off x="7126779" y="581409"/>
            <a:ext cx="0" cy="77356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8" name="楕円 7">
            <a:extLst>
              <a:ext uri="{FF2B5EF4-FFF2-40B4-BE49-F238E27FC236}">
                <a16:creationId xmlns:a16="http://schemas.microsoft.com/office/drawing/2014/main" id="{AF626349-0DE4-B4A5-20EB-D79D1F501BEF}"/>
              </a:ext>
            </a:extLst>
          </p:cNvPr>
          <p:cNvSpPr/>
          <p:nvPr/>
        </p:nvSpPr>
        <p:spPr>
          <a:xfrm>
            <a:off x="6894022" y="1097280"/>
            <a:ext cx="232756" cy="257695"/>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541D7B03-B716-1E5F-DEA8-A7E7819ECC9B}"/>
              </a:ext>
            </a:extLst>
          </p:cNvPr>
          <p:cNvSpPr txBox="1"/>
          <p:nvPr/>
        </p:nvSpPr>
        <p:spPr>
          <a:xfrm>
            <a:off x="5367253" y="739833"/>
            <a:ext cx="1185947" cy="1323439"/>
          </a:xfrm>
          <a:prstGeom prst="rect">
            <a:avLst/>
          </a:prstGeom>
          <a:solidFill>
            <a:schemeClr val="accent4">
              <a:lumMod val="20000"/>
              <a:lumOff val="80000"/>
            </a:schemeClr>
          </a:solidFill>
          <a:ln w="19050">
            <a:solidFill>
              <a:srgbClr val="0066FF"/>
            </a:solidFill>
          </a:ln>
        </p:spPr>
        <p:txBody>
          <a:bodyPr wrap="square" rtlCol="0">
            <a:spAutoFit/>
          </a:bodyPr>
          <a:lstStyle/>
          <a:p>
            <a:r>
              <a:rPr kumimoji="1" lang="ja-JP" altLang="en-US" sz="8000" dirty="0">
                <a:latin typeface="UD デジタル 教科書体 NK-R" panose="02020400000000000000" pitchFamily="18" charset="-128"/>
                <a:ea typeface="UD デジタル 教科書体 NK-R" panose="02020400000000000000" pitchFamily="18" charset="-128"/>
              </a:rPr>
              <a:t>か</a:t>
            </a:r>
          </a:p>
        </p:txBody>
      </p:sp>
      <p:sp>
        <p:nvSpPr>
          <p:cNvPr id="13" name="楕円 12">
            <a:extLst>
              <a:ext uri="{FF2B5EF4-FFF2-40B4-BE49-F238E27FC236}">
                <a16:creationId xmlns:a16="http://schemas.microsoft.com/office/drawing/2014/main" id="{82BFD479-9ECE-809F-5F1A-7D231E9DE6B5}"/>
              </a:ext>
            </a:extLst>
          </p:cNvPr>
          <p:cNvSpPr/>
          <p:nvPr/>
        </p:nvSpPr>
        <p:spPr>
          <a:xfrm>
            <a:off x="5358940" y="903103"/>
            <a:ext cx="1090836" cy="1033762"/>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9E63A208-42F4-64E7-D7D6-9712A945846C}"/>
              </a:ext>
            </a:extLst>
          </p:cNvPr>
          <p:cNvSpPr/>
          <p:nvPr/>
        </p:nvSpPr>
        <p:spPr>
          <a:xfrm>
            <a:off x="1420992" y="508731"/>
            <a:ext cx="9241386" cy="6349269"/>
          </a:xfrm>
          <a:prstGeom prst="rect">
            <a:avLst/>
          </a:prstGeom>
          <a:solidFill>
            <a:schemeClr val="accent1">
              <a:alpha val="71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（コンテンツ</a:t>
            </a:r>
            <a:r>
              <a:rPr kumimoji="1" lang="en-US" altLang="ja-JP" dirty="0"/>
              <a:t>NO4</a:t>
            </a:r>
            <a:r>
              <a:rPr kumimoji="1" lang="ja-JP" altLang="en-US"/>
              <a:t>と同じもの）</a:t>
            </a:r>
            <a:endParaRPr kumimoji="1" lang="en-US" altLang="ja-JP" dirty="0"/>
          </a:p>
          <a:p>
            <a:pPr algn="ctr"/>
            <a:endParaRPr lang="en-US" altLang="ja-JP" dirty="0"/>
          </a:p>
          <a:p>
            <a:pPr algn="ctr"/>
            <a:r>
              <a:rPr kumimoji="1" lang="en-US" altLang="ja-JP" dirty="0"/>
              <a:t>P44,45</a:t>
            </a:r>
          </a:p>
          <a:p>
            <a:pPr algn="ctr"/>
            <a:endParaRPr lang="en-US" altLang="ja-JP" dirty="0"/>
          </a:p>
          <a:p>
            <a:pPr algn="ctr"/>
            <a:r>
              <a:rPr kumimoji="1" lang="ja-JP" altLang="en-US"/>
              <a:t>次の文章に下線</a:t>
            </a:r>
          </a:p>
          <a:p>
            <a:pPr algn="ctr"/>
            <a:r>
              <a:rPr kumimoji="1" lang="en-US" altLang="ja-JP" dirty="0"/>
              <a:t>②</a:t>
            </a:r>
            <a:r>
              <a:rPr kumimoji="1" lang="ja-JP" altLang="en-US"/>
              <a:t>段落</a:t>
            </a:r>
            <a:endParaRPr kumimoji="1" lang="en-US" altLang="ja-JP" dirty="0"/>
          </a:p>
          <a:p>
            <a:pPr algn="ctr"/>
            <a:r>
              <a:rPr kumimoji="1" lang="ja-JP" altLang="en-US"/>
              <a:t>なぜ、ヤドカリは、いくつものイソギンチャクに貝がらをつけているのでしょうか。</a:t>
            </a:r>
            <a:endParaRPr kumimoji="1" lang="en-US" altLang="ja-JP" dirty="0"/>
          </a:p>
          <a:p>
            <a:pPr algn="ctr"/>
            <a:endParaRPr lang="en-US" altLang="ja-JP" dirty="0"/>
          </a:p>
          <a:p>
            <a:pPr algn="ctr"/>
            <a:r>
              <a:rPr kumimoji="1" lang="ja-JP" altLang="en-US"/>
              <a:t>加えて、語尾の「か」に赤丸をつけて強調表示</a:t>
            </a:r>
          </a:p>
        </p:txBody>
      </p:sp>
    </p:spTree>
    <p:extLst>
      <p:ext uri="{BB962C8B-B14F-4D97-AF65-F5344CB8AC3E}">
        <p14:creationId xmlns:p14="http://schemas.microsoft.com/office/powerpoint/2010/main" val="14207566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3E802F0-CE27-6FA1-3B32-0A89DFBA3A9C}"/>
              </a:ext>
            </a:extLst>
          </p:cNvPr>
          <p:cNvSpPr txBox="1"/>
          <p:nvPr/>
        </p:nvSpPr>
        <p:spPr>
          <a:xfrm>
            <a:off x="9268692" y="157906"/>
            <a:ext cx="523701" cy="523220"/>
          </a:xfrm>
          <a:prstGeom prst="rect">
            <a:avLst/>
          </a:prstGeom>
          <a:noFill/>
        </p:spPr>
        <p:txBody>
          <a:bodyPr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⑥</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a:extLst>
              <a:ext uri="{FF2B5EF4-FFF2-40B4-BE49-F238E27FC236}">
                <a16:creationId xmlns:a16="http://schemas.microsoft.com/office/drawing/2014/main" id="{A1E931FB-30A2-DE5B-6EA8-F287B8E35875}"/>
              </a:ext>
            </a:extLst>
          </p:cNvPr>
          <p:cNvSpPr txBox="1"/>
          <p:nvPr/>
        </p:nvSpPr>
        <p:spPr>
          <a:xfrm>
            <a:off x="7215448"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⑦</a:t>
            </a:r>
          </a:p>
        </p:txBody>
      </p:sp>
      <p:sp>
        <p:nvSpPr>
          <p:cNvPr id="5" name="テキスト ボックス 4">
            <a:extLst>
              <a:ext uri="{FF2B5EF4-FFF2-40B4-BE49-F238E27FC236}">
                <a16:creationId xmlns:a16="http://schemas.microsoft.com/office/drawing/2014/main" id="{C31671F5-A283-2ECE-C516-11D6FA8E2164}"/>
              </a:ext>
            </a:extLst>
          </p:cNvPr>
          <p:cNvSpPr txBox="1"/>
          <p:nvPr/>
        </p:nvSpPr>
        <p:spPr>
          <a:xfrm>
            <a:off x="4123114"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⑨</a:t>
            </a:r>
          </a:p>
        </p:txBody>
      </p:sp>
      <p:sp>
        <p:nvSpPr>
          <p:cNvPr id="6" name="テキスト ボックス 5">
            <a:extLst>
              <a:ext uri="{FF2B5EF4-FFF2-40B4-BE49-F238E27FC236}">
                <a16:creationId xmlns:a16="http://schemas.microsoft.com/office/drawing/2014/main" id="{F1C4EF34-8AC5-953C-66DC-AA6B0F0F99C8}"/>
              </a:ext>
            </a:extLst>
          </p:cNvPr>
          <p:cNvSpPr txBox="1"/>
          <p:nvPr/>
        </p:nvSpPr>
        <p:spPr>
          <a:xfrm>
            <a:off x="6149850"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⑧</a:t>
            </a:r>
          </a:p>
        </p:txBody>
      </p:sp>
      <p:sp>
        <p:nvSpPr>
          <p:cNvPr id="7" name="テキスト ボックス 6">
            <a:extLst>
              <a:ext uri="{FF2B5EF4-FFF2-40B4-BE49-F238E27FC236}">
                <a16:creationId xmlns:a16="http://schemas.microsoft.com/office/drawing/2014/main" id="{FCF189D9-3657-0FDC-869F-BF85E1BC6DD3}"/>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問いの段落は、何段落ですか。</a:t>
            </a:r>
          </a:p>
        </p:txBody>
      </p:sp>
      <p:sp>
        <p:nvSpPr>
          <p:cNvPr id="8" name="正方形/長方形 7">
            <a:extLst>
              <a:ext uri="{FF2B5EF4-FFF2-40B4-BE49-F238E27FC236}">
                <a16:creationId xmlns:a16="http://schemas.microsoft.com/office/drawing/2014/main" id="{3674EA82-4F55-30B3-3AAC-247BA4EC418E}"/>
              </a:ext>
            </a:extLst>
          </p:cNvPr>
          <p:cNvSpPr/>
          <p:nvPr/>
        </p:nvSpPr>
        <p:spPr>
          <a:xfrm>
            <a:off x="1420992" y="508731"/>
            <a:ext cx="9241386" cy="634926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（コンテンツ</a:t>
            </a:r>
            <a:r>
              <a:rPr kumimoji="1" lang="en-US" altLang="ja-JP" dirty="0"/>
              <a:t>NO5</a:t>
            </a:r>
            <a:r>
              <a:rPr kumimoji="1" lang="ja-JP" altLang="en-US"/>
              <a:t>と同じもの）</a:t>
            </a:r>
            <a:endParaRPr kumimoji="1" lang="en-US" altLang="ja-JP" dirty="0"/>
          </a:p>
          <a:p>
            <a:pPr algn="ctr"/>
            <a:endParaRPr kumimoji="1" lang="en-US" altLang="ja-JP" dirty="0"/>
          </a:p>
          <a:p>
            <a:pPr algn="ctr"/>
            <a:endParaRPr lang="en-US" altLang="ja-JP" dirty="0"/>
          </a:p>
          <a:p>
            <a:pPr algn="ctr"/>
            <a:r>
              <a:rPr kumimoji="1" lang="en-US" altLang="ja-JP" dirty="0"/>
              <a:t>P46,47</a:t>
            </a:r>
          </a:p>
          <a:p>
            <a:pPr algn="ctr"/>
            <a:r>
              <a:rPr kumimoji="1" lang="ja-JP" altLang="en-US"/>
              <a:t>本文</a:t>
            </a:r>
            <a:endParaRPr kumimoji="1" lang="en-US" altLang="ja-JP" dirty="0"/>
          </a:p>
          <a:p>
            <a:pPr algn="ctr"/>
            <a:r>
              <a:rPr lang="ja-JP" altLang="en-US"/>
              <a:t>全体を見通すための２ページ目</a:t>
            </a:r>
            <a:endParaRPr lang="en-US" altLang="ja-JP" dirty="0"/>
          </a:p>
          <a:p>
            <a:pPr algn="ctr"/>
            <a:r>
              <a:rPr lang="en-US" altLang="ja-JP" dirty="0"/>
              <a:t>⑥</a:t>
            </a:r>
            <a:r>
              <a:rPr lang="ja-JP" altLang="en-US"/>
              <a:t>から</a:t>
            </a:r>
            <a:r>
              <a:rPr lang="en-US" altLang="ja-JP" dirty="0"/>
              <a:t>⑨</a:t>
            </a:r>
            <a:r>
              <a:rPr lang="ja-JP" altLang="en-US"/>
              <a:t>まで段落をつけている</a:t>
            </a:r>
            <a:endParaRPr kumimoji="1" lang="ja-JP" altLang="en-US"/>
          </a:p>
        </p:txBody>
      </p:sp>
    </p:spTree>
    <p:extLst>
      <p:ext uri="{BB962C8B-B14F-4D97-AF65-F5344CB8AC3E}">
        <p14:creationId xmlns:p14="http://schemas.microsoft.com/office/powerpoint/2010/main" val="264710411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3E802F0-CE27-6FA1-3B32-0A89DFBA3A9C}"/>
              </a:ext>
            </a:extLst>
          </p:cNvPr>
          <p:cNvSpPr txBox="1"/>
          <p:nvPr/>
        </p:nvSpPr>
        <p:spPr>
          <a:xfrm>
            <a:off x="9268692" y="157906"/>
            <a:ext cx="523701" cy="523220"/>
          </a:xfrm>
          <a:prstGeom prst="rect">
            <a:avLst/>
          </a:prstGeom>
          <a:noFill/>
        </p:spPr>
        <p:txBody>
          <a:bodyPr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⑥</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a:extLst>
              <a:ext uri="{FF2B5EF4-FFF2-40B4-BE49-F238E27FC236}">
                <a16:creationId xmlns:a16="http://schemas.microsoft.com/office/drawing/2014/main" id="{A1E931FB-30A2-DE5B-6EA8-F287B8E35875}"/>
              </a:ext>
            </a:extLst>
          </p:cNvPr>
          <p:cNvSpPr txBox="1"/>
          <p:nvPr/>
        </p:nvSpPr>
        <p:spPr>
          <a:xfrm>
            <a:off x="7215448" y="157906"/>
            <a:ext cx="523701" cy="523220"/>
          </a:xfrm>
          <a:prstGeom prst="rect">
            <a:avLst/>
          </a:prstGeom>
          <a:noFill/>
        </p:spPr>
        <p:txBody>
          <a:bodyPr wrap="square" rtlCol="0">
            <a:spAutoFit/>
          </a:bodyPr>
          <a:lstStyle/>
          <a:p>
            <a:r>
              <a:rPr kumimoji="1"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5" name="テキスト ボックス 4">
            <a:extLst>
              <a:ext uri="{FF2B5EF4-FFF2-40B4-BE49-F238E27FC236}">
                <a16:creationId xmlns:a16="http://schemas.microsoft.com/office/drawing/2014/main" id="{C31671F5-A283-2ECE-C516-11D6FA8E2164}"/>
              </a:ext>
            </a:extLst>
          </p:cNvPr>
          <p:cNvSpPr txBox="1"/>
          <p:nvPr/>
        </p:nvSpPr>
        <p:spPr>
          <a:xfrm>
            <a:off x="4123114"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⑨</a:t>
            </a:r>
          </a:p>
        </p:txBody>
      </p:sp>
      <p:sp>
        <p:nvSpPr>
          <p:cNvPr id="6" name="テキスト ボックス 5">
            <a:extLst>
              <a:ext uri="{FF2B5EF4-FFF2-40B4-BE49-F238E27FC236}">
                <a16:creationId xmlns:a16="http://schemas.microsoft.com/office/drawing/2014/main" id="{F1C4EF34-8AC5-953C-66DC-AA6B0F0F99C8}"/>
              </a:ext>
            </a:extLst>
          </p:cNvPr>
          <p:cNvSpPr txBox="1"/>
          <p:nvPr/>
        </p:nvSpPr>
        <p:spPr>
          <a:xfrm>
            <a:off x="6149850"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⑧</a:t>
            </a:r>
          </a:p>
        </p:txBody>
      </p:sp>
      <p:sp>
        <p:nvSpPr>
          <p:cNvPr id="7" name="テキスト ボックス 6">
            <a:extLst>
              <a:ext uri="{FF2B5EF4-FFF2-40B4-BE49-F238E27FC236}">
                <a16:creationId xmlns:a16="http://schemas.microsoft.com/office/drawing/2014/main" id="{FCF189D9-3657-0FDC-869F-BF85E1BC6DD3}"/>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問いの段落は、何段落ですか。</a:t>
            </a:r>
          </a:p>
        </p:txBody>
      </p:sp>
      <p:sp>
        <p:nvSpPr>
          <p:cNvPr id="8" name="矢印: 右 7">
            <a:extLst>
              <a:ext uri="{FF2B5EF4-FFF2-40B4-BE49-F238E27FC236}">
                <a16:creationId xmlns:a16="http://schemas.microsoft.com/office/drawing/2014/main" id="{1C0AA6D7-1442-AFD8-1B8A-77BACF330D6A}"/>
              </a:ext>
            </a:extLst>
          </p:cNvPr>
          <p:cNvSpPr/>
          <p:nvPr/>
        </p:nvSpPr>
        <p:spPr>
          <a:xfrm rot="10800000">
            <a:off x="7768287" y="58189"/>
            <a:ext cx="531160" cy="52322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9DE6164C-FDE7-7872-E16C-9674EA4786D5}"/>
              </a:ext>
            </a:extLst>
          </p:cNvPr>
          <p:cNvSpPr/>
          <p:nvPr/>
        </p:nvSpPr>
        <p:spPr>
          <a:xfrm>
            <a:off x="1420992" y="508731"/>
            <a:ext cx="9241386" cy="634926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（コンテンツ</a:t>
            </a:r>
            <a:r>
              <a:rPr kumimoji="1" lang="en-US" altLang="ja-JP" dirty="0"/>
              <a:t>NO5</a:t>
            </a:r>
            <a:r>
              <a:rPr kumimoji="1" lang="ja-JP" altLang="en-US"/>
              <a:t>と同じもの）</a:t>
            </a:r>
            <a:endParaRPr kumimoji="1" lang="en-US" altLang="ja-JP" dirty="0"/>
          </a:p>
          <a:p>
            <a:pPr algn="ctr"/>
            <a:endParaRPr kumimoji="1" lang="en-US" altLang="ja-JP" dirty="0"/>
          </a:p>
          <a:p>
            <a:pPr algn="ctr"/>
            <a:endParaRPr lang="en-US" altLang="ja-JP" dirty="0"/>
          </a:p>
          <a:p>
            <a:pPr algn="ctr"/>
            <a:r>
              <a:rPr kumimoji="1" lang="en-US" altLang="ja-JP" dirty="0"/>
              <a:t>P46,47</a:t>
            </a:r>
          </a:p>
          <a:p>
            <a:pPr algn="ctr"/>
            <a:r>
              <a:rPr kumimoji="1" lang="ja-JP" altLang="en-US"/>
              <a:t>本文</a:t>
            </a:r>
            <a:endParaRPr kumimoji="1" lang="en-US" altLang="ja-JP" dirty="0"/>
          </a:p>
          <a:p>
            <a:pPr algn="ctr"/>
            <a:r>
              <a:rPr lang="ja-JP" altLang="en-US"/>
              <a:t>全体を見通すための２ページ目</a:t>
            </a:r>
            <a:endParaRPr lang="en-US" altLang="ja-JP" dirty="0"/>
          </a:p>
          <a:p>
            <a:pPr algn="ctr"/>
            <a:r>
              <a:rPr lang="en-US" altLang="ja-JP" dirty="0"/>
              <a:t>⑥</a:t>
            </a:r>
            <a:r>
              <a:rPr lang="ja-JP" altLang="en-US"/>
              <a:t>から</a:t>
            </a:r>
            <a:r>
              <a:rPr lang="en-US" altLang="ja-JP" dirty="0"/>
              <a:t>⑨</a:t>
            </a:r>
            <a:r>
              <a:rPr lang="ja-JP" altLang="en-US"/>
              <a:t>まで段落をつけている</a:t>
            </a:r>
            <a:endParaRPr kumimoji="1" lang="ja-JP" altLang="en-US"/>
          </a:p>
        </p:txBody>
      </p:sp>
    </p:spTree>
    <p:extLst>
      <p:ext uri="{BB962C8B-B14F-4D97-AF65-F5344CB8AC3E}">
        <p14:creationId xmlns:p14="http://schemas.microsoft.com/office/powerpoint/2010/main" val="155646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3E802F0-CE27-6FA1-3B32-0A89DFBA3A9C}"/>
              </a:ext>
            </a:extLst>
          </p:cNvPr>
          <p:cNvSpPr txBox="1"/>
          <p:nvPr/>
        </p:nvSpPr>
        <p:spPr>
          <a:xfrm>
            <a:off x="9268692" y="157906"/>
            <a:ext cx="523701" cy="523220"/>
          </a:xfrm>
          <a:prstGeom prst="rect">
            <a:avLst/>
          </a:prstGeom>
          <a:noFill/>
        </p:spPr>
        <p:txBody>
          <a:bodyPr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⑥</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a:extLst>
              <a:ext uri="{FF2B5EF4-FFF2-40B4-BE49-F238E27FC236}">
                <a16:creationId xmlns:a16="http://schemas.microsoft.com/office/drawing/2014/main" id="{A1E931FB-30A2-DE5B-6EA8-F287B8E35875}"/>
              </a:ext>
            </a:extLst>
          </p:cNvPr>
          <p:cNvSpPr txBox="1"/>
          <p:nvPr/>
        </p:nvSpPr>
        <p:spPr>
          <a:xfrm>
            <a:off x="7215448" y="157906"/>
            <a:ext cx="523701" cy="523220"/>
          </a:xfrm>
          <a:prstGeom prst="rect">
            <a:avLst/>
          </a:prstGeom>
          <a:noFill/>
        </p:spPr>
        <p:txBody>
          <a:bodyPr wrap="square" rtlCol="0">
            <a:spAutoFit/>
          </a:bodyPr>
          <a:lstStyle/>
          <a:p>
            <a:r>
              <a:rPr kumimoji="1"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5" name="テキスト ボックス 4">
            <a:extLst>
              <a:ext uri="{FF2B5EF4-FFF2-40B4-BE49-F238E27FC236}">
                <a16:creationId xmlns:a16="http://schemas.microsoft.com/office/drawing/2014/main" id="{C31671F5-A283-2ECE-C516-11D6FA8E2164}"/>
              </a:ext>
            </a:extLst>
          </p:cNvPr>
          <p:cNvSpPr txBox="1"/>
          <p:nvPr/>
        </p:nvSpPr>
        <p:spPr>
          <a:xfrm>
            <a:off x="4123114"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⑨</a:t>
            </a:r>
          </a:p>
        </p:txBody>
      </p:sp>
      <p:sp>
        <p:nvSpPr>
          <p:cNvPr id="6" name="テキスト ボックス 5">
            <a:extLst>
              <a:ext uri="{FF2B5EF4-FFF2-40B4-BE49-F238E27FC236}">
                <a16:creationId xmlns:a16="http://schemas.microsoft.com/office/drawing/2014/main" id="{F1C4EF34-8AC5-953C-66DC-AA6B0F0F99C8}"/>
              </a:ext>
            </a:extLst>
          </p:cNvPr>
          <p:cNvSpPr txBox="1"/>
          <p:nvPr/>
        </p:nvSpPr>
        <p:spPr>
          <a:xfrm>
            <a:off x="6149850"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⑧</a:t>
            </a:r>
          </a:p>
        </p:txBody>
      </p:sp>
      <p:sp>
        <p:nvSpPr>
          <p:cNvPr id="7" name="テキスト ボックス 6">
            <a:extLst>
              <a:ext uri="{FF2B5EF4-FFF2-40B4-BE49-F238E27FC236}">
                <a16:creationId xmlns:a16="http://schemas.microsoft.com/office/drawing/2014/main" id="{FCF189D9-3657-0FDC-869F-BF85E1BC6DD3}"/>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次、何をしますか。</a:t>
            </a:r>
          </a:p>
        </p:txBody>
      </p:sp>
      <p:sp>
        <p:nvSpPr>
          <p:cNvPr id="8" name="矢印: 右 7">
            <a:extLst>
              <a:ext uri="{FF2B5EF4-FFF2-40B4-BE49-F238E27FC236}">
                <a16:creationId xmlns:a16="http://schemas.microsoft.com/office/drawing/2014/main" id="{B84830E6-8A88-20AC-0C11-1890211F5156}"/>
              </a:ext>
            </a:extLst>
          </p:cNvPr>
          <p:cNvSpPr/>
          <p:nvPr/>
        </p:nvSpPr>
        <p:spPr>
          <a:xfrm rot="10800000">
            <a:off x="7768287" y="58189"/>
            <a:ext cx="531160" cy="52322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99CEEECA-4553-FFCB-7E43-031F1B09677F}"/>
              </a:ext>
            </a:extLst>
          </p:cNvPr>
          <p:cNvSpPr/>
          <p:nvPr/>
        </p:nvSpPr>
        <p:spPr>
          <a:xfrm>
            <a:off x="1420992" y="508731"/>
            <a:ext cx="9241386" cy="634926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（コンテンツ</a:t>
            </a:r>
            <a:r>
              <a:rPr kumimoji="1" lang="en-US" altLang="ja-JP" dirty="0"/>
              <a:t>NO5</a:t>
            </a:r>
            <a:r>
              <a:rPr kumimoji="1" lang="ja-JP" altLang="en-US"/>
              <a:t>と同じもの）</a:t>
            </a:r>
            <a:endParaRPr kumimoji="1" lang="en-US" altLang="ja-JP" dirty="0"/>
          </a:p>
          <a:p>
            <a:pPr algn="ctr"/>
            <a:endParaRPr kumimoji="1" lang="en-US" altLang="ja-JP" dirty="0"/>
          </a:p>
          <a:p>
            <a:pPr algn="ctr"/>
            <a:endParaRPr lang="en-US" altLang="ja-JP" dirty="0"/>
          </a:p>
          <a:p>
            <a:pPr algn="ctr"/>
            <a:r>
              <a:rPr kumimoji="1" lang="en-US" altLang="ja-JP" dirty="0"/>
              <a:t>P46,47</a:t>
            </a:r>
          </a:p>
          <a:p>
            <a:pPr algn="ctr"/>
            <a:r>
              <a:rPr kumimoji="1" lang="ja-JP" altLang="en-US"/>
              <a:t>本文</a:t>
            </a:r>
            <a:endParaRPr kumimoji="1" lang="en-US" altLang="ja-JP" dirty="0"/>
          </a:p>
          <a:p>
            <a:pPr algn="ctr"/>
            <a:r>
              <a:rPr lang="ja-JP" altLang="en-US"/>
              <a:t>全体を見通すための２ページ目</a:t>
            </a:r>
            <a:endParaRPr lang="en-US" altLang="ja-JP" dirty="0"/>
          </a:p>
          <a:p>
            <a:pPr algn="ctr"/>
            <a:r>
              <a:rPr lang="en-US" altLang="ja-JP" dirty="0"/>
              <a:t>⑥</a:t>
            </a:r>
            <a:r>
              <a:rPr lang="ja-JP" altLang="en-US"/>
              <a:t>から</a:t>
            </a:r>
            <a:r>
              <a:rPr lang="en-US" altLang="ja-JP" dirty="0"/>
              <a:t>⑨</a:t>
            </a:r>
            <a:r>
              <a:rPr lang="ja-JP" altLang="en-US"/>
              <a:t>まで段落をつけている</a:t>
            </a:r>
            <a:endParaRPr kumimoji="1" lang="ja-JP" altLang="en-US"/>
          </a:p>
        </p:txBody>
      </p:sp>
    </p:spTree>
    <p:extLst>
      <p:ext uri="{BB962C8B-B14F-4D97-AF65-F5344CB8AC3E}">
        <p14:creationId xmlns:p14="http://schemas.microsoft.com/office/powerpoint/2010/main" val="3191326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3E802F0-CE27-6FA1-3B32-0A89DFBA3A9C}"/>
              </a:ext>
            </a:extLst>
          </p:cNvPr>
          <p:cNvSpPr txBox="1"/>
          <p:nvPr/>
        </p:nvSpPr>
        <p:spPr>
          <a:xfrm>
            <a:off x="9268692" y="157906"/>
            <a:ext cx="523701" cy="523220"/>
          </a:xfrm>
          <a:prstGeom prst="rect">
            <a:avLst/>
          </a:prstGeom>
          <a:noFill/>
        </p:spPr>
        <p:txBody>
          <a:bodyPr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⑥</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a:extLst>
              <a:ext uri="{FF2B5EF4-FFF2-40B4-BE49-F238E27FC236}">
                <a16:creationId xmlns:a16="http://schemas.microsoft.com/office/drawing/2014/main" id="{A1E931FB-30A2-DE5B-6EA8-F287B8E35875}"/>
              </a:ext>
            </a:extLst>
          </p:cNvPr>
          <p:cNvSpPr txBox="1"/>
          <p:nvPr/>
        </p:nvSpPr>
        <p:spPr>
          <a:xfrm>
            <a:off x="7215448" y="157906"/>
            <a:ext cx="523701" cy="523220"/>
          </a:xfrm>
          <a:prstGeom prst="rect">
            <a:avLst/>
          </a:prstGeom>
          <a:noFill/>
        </p:spPr>
        <p:txBody>
          <a:bodyPr wrap="square" rtlCol="0">
            <a:spAutoFit/>
          </a:bodyPr>
          <a:lstStyle/>
          <a:p>
            <a:r>
              <a:rPr kumimoji="1"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5" name="テキスト ボックス 4">
            <a:extLst>
              <a:ext uri="{FF2B5EF4-FFF2-40B4-BE49-F238E27FC236}">
                <a16:creationId xmlns:a16="http://schemas.microsoft.com/office/drawing/2014/main" id="{C31671F5-A283-2ECE-C516-11D6FA8E2164}"/>
              </a:ext>
            </a:extLst>
          </p:cNvPr>
          <p:cNvSpPr txBox="1"/>
          <p:nvPr/>
        </p:nvSpPr>
        <p:spPr>
          <a:xfrm>
            <a:off x="4123114"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⑨</a:t>
            </a:r>
          </a:p>
        </p:txBody>
      </p:sp>
      <p:sp>
        <p:nvSpPr>
          <p:cNvPr id="6" name="テキスト ボックス 5">
            <a:extLst>
              <a:ext uri="{FF2B5EF4-FFF2-40B4-BE49-F238E27FC236}">
                <a16:creationId xmlns:a16="http://schemas.microsoft.com/office/drawing/2014/main" id="{F1C4EF34-8AC5-953C-66DC-AA6B0F0F99C8}"/>
              </a:ext>
            </a:extLst>
          </p:cNvPr>
          <p:cNvSpPr txBox="1"/>
          <p:nvPr/>
        </p:nvSpPr>
        <p:spPr>
          <a:xfrm>
            <a:off x="6149850"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⑧</a:t>
            </a:r>
          </a:p>
        </p:txBody>
      </p:sp>
      <p:sp>
        <p:nvSpPr>
          <p:cNvPr id="7" name="テキスト ボックス 6">
            <a:extLst>
              <a:ext uri="{FF2B5EF4-FFF2-40B4-BE49-F238E27FC236}">
                <a16:creationId xmlns:a16="http://schemas.microsoft.com/office/drawing/2014/main" id="{FCF189D9-3657-0FDC-869F-BF85E1BC6DD3}"/>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問いの文に線を引きます。</a:t>
            </a:r>
          </a:p>
        </p:txBody>
      </p:sp>
      <p:sp>
        <p:nvSpPr>
          <p:cNvPr id="8" name="矢印: 右 7">
            <a:extLst>
              <a:ext uri="{FF2B5EF4-FFF2-40B4-BE49-F238E27FC236}">
                <a16:creationId xmlns:a16="http://schemas.microsoft.com/office/drawing/2014/main" id="{510BA07D-9AC3-C075-CA7B-4DD51AA241E1}"/>
              </a:ext>
            </a:extLst>
          </p:cNvPr>
          <p:cNvSpPr/>
          <p:nvPr/>
        </p:nvSpPr>
        <p:spPr>
          <a:xfrm rot="10800000">
            <a:off x="7768287" y="58189"/>
            <a:ext cx="531160" cy="52322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D46D9066-1D81-14DC-5640-23FFF3E3C71F}"/>
              </a:ext>
            </a:extLst>
          </p:cNvPr>
          <p:cNvSpPr/>
          <p:nvPr/>
        </p:nvSpPr>
        <p:spPr>
          <a:xfrm>
            <a:off x="1420992" y="508731"/>
            <a:ext cx="9241386" cy="634926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（コンテンツ</a:t>
            </a:r>
            <a:r>
              <a:rPr kumimoji="1" lang="en-US" altLang="ja-JP" dirty="0"/>
              <a:t>NO5</a:t>
            </a:r>
            <a:r>
              <a:rPr kumimoji="1" lang="ja-JP" altLang="en-US"/>
              <a:t>と同じもの）</a:t>
            </a:r>
            <a:endParaRPr kumimoji="1" lang="en-US" altLang="ja-JP" dirty="0"/>
          </a:p>
          <a:p>
            <a:pPr algn="ctr"/>
            <a:endParaRPr kumimoji="1" lang="en-US" altLang="ja-JP" dirty="0"/>
          </a:p>
          <a:p>
            <a:pPr algn="ctr"/>
            <a:endParaRPr lang="en-US" altLang="ja-JP" dirty="0"/>
          </a:p>
          <a:p>
            <a:pPr algn="ctr"/>
            <a:r>
              <a:rPr kumimoji="1" lang="en-US" altLang="ja-JP" dirty="0"/>
              <a:t>P46,47</a:t>
            </a:r>
          </a:p>
          <a:p>
            <a:pPr algn="ctr"/>
            <a:r>
              <a:rPr kumimoji="1" lang="ja-JP" altLang="en-US"/>
              <a:t>本文</a:t>
            </a:r>
            <a:endParaRPr kumimoji="1" lang="en-US" altLang="ja-JP" dirty="0"/>
          </a:p>
          <a:p>
            <a:pPr algn="ctr"/>
            <a:r>
              <a:rPr lang="ja-JP" altLang="en-US"/>
              <a:t>全体を見通すための２ページ目</a:t>
            </a:r>
            <a:endParaRPr lang="en-US" altLang="ja-JP" dirty="0"/>
          </a:p>
          <a:p>
            <a:pPr algn="ctr"/>
            <a:r>
              <a:rPr lang="en-US" altLang="ja-JP" dirty="0"/>
              <a:t>⑥</a:t>
            </a:r>
            <a:r>
              <a:rPr lang="ja-JP" altLang="en-US"/>
              <a:t>から</a:t>
            </a:r>
            <a:r>
              <a:rPr lang="en-US" altLang="ja-JP" dirty="0"/>
              <a:t>⑨</a:t>
            </a:r>
            <a:r>
              <a:rPr lang="ja-JP" altLang="en-US"/>
              <a:t>まで段落をつけている</a:t>
            </a:r>
            <a:endParaRPr kumimoji="1" lang="ja-JP" altLang="en-US"/>
          </a:p>
        </p:txBody>
      </p:sp>
    </p:spTree>
    <p:extLst>
      <p:ext uri="{BB962C8B-B14F-4D97-AF65-F5344CB8AC3E}">
        <p14:creationId xmlns:p14="http://schemas.microsoft.com/office/powerpoint/2010/main" val="281791882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3E802F0-CE27-6FA1-3B32-0A89DFBA3A9C}"/>
              </a:ext>
            </a:extLst>
          </p:cNvPr>
          <p:cNvSpPr txBox="1"/>
          <p:nvPr/>
        </p:nvSpPr>
        <p:spPr>
          <a:xfrm>
            <a:off x="9268692" y="157906"/>
            <a:ext cx="523701" cy="523220"/>
          </a:xfrm>
          <a:prstGeom prst="rect">
            <a:avLst/>
          </a:prstGeom>
          <a:noFill/>
        </p:spPr>
        <p:txBody>
          <a:bodyPr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⑥</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a:extLst>
              <a:ext uri="{FF2B5EF4-FFF2-40B4-BE49-F238E27FC236}">
                <a16:creationId xmlns:a16="http://schemas.microsoft.com/office/drawing/2014/main" id="{A1E931FB-30A2-DE5B-6EA8-F287B8E35875}"/>
              </a:ext>
            </a:extLst>
          </p:cNvPr>
          <p:cNvSpPr txBox="1"/>
          <p:nvPr/>
        </p:nvSpPr>
        <p:spPr>
          <a:xfrm>
            <a:off x="7215448" y="157906"/>
            <a:ext cx="523701" cy="523220"/>
          </a:xfrm>
          <a:prstGeom prst="rect">
            <a:avLst/>
          </a:prstGeom>
          <a:noFill/>
        </p:spPr>
        <p:txBody>
          <a:bodyPr wrap="square" rtlCol="0">
            <a:spAutoFit/>
          </a:bodyPr>
          <a:lstStyle/>
          <a:p>
            <a:r>
              <a:rPr kumimoji="1"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5" name="テキスト ボックス 4">
            <a:extLst>
              <a:ext uri="{FF2B5EF4-FFF2-40B4-BE49-F238E27FC236}">
                <a16:creationId xmlns:a16="http://schemas.microsoft.com/office/drawing/2014/main" id="{C31671F5-A283-2ECE-C516-11D6FA8E2164}"/>
              </a:ext>
            </a:extLst>
          </p:cNvPr>
          <p:cNvSpPr txBox="1"/>
          <p:nvPr/>
        </p:nvSpPr>
        <p:spPr>
          <a:xfrm>
            <a:off x="4123114"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⑨</a:t>
            </a:r>
          </a:p>
        </p:txBody>
      </p:sp>
      <p:sp>
        <p:nvSpPr>
          <p:cNvPr id="6" name="テキスト ボックス 5">
            <a:extLst>
              <a:ext uri="{FF2B5EF4-FFF2-40B4-BE49-F238E27FC236}">
                <a16:creationId xmlns:a16="http://schemas.microsoft.com/office/drawing/2014/main" id="{F1C4EF34-8AC5-953C-66DC-AA6B0F0F99C8}"/>
              </a:ext>
            </a:extLst>
          </p:cNvPr>
          <p:cNvSpPr txBox="1"/>
          <p:nvPr/>
        </p:nvSpPr>
        <p:spPr>
          <a:xfrm>
            <a:off x="6149850"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⑧</a:t>
            </a:r>
          </a:p>
        </p:txBody>
      </p:sp>
      <p:sp>
        <p:nvSpPr>
          <p:cNvPr id="7" name="テキスト ボックス 6">
            <a:extLst>
              <a:ext uri="{FF2B5EF4-FFF2-40B4-BE49-F238E27FC236}">
                <a16:creationId xmlns:a16="http://schemas.microsoft.com/office/drawing/2014/main" id="{FCF189D9-3657-0FDC-869F-BF85E1BC6DD3}"/>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問いの文に線を引きます。</a:t>
            </a:r>
          </a:p>
        </p:txBody>
      </p:sp>
      <p:cxnSp>
        <p:nvCxnSpPr>
          <p:cNvPr id="8" name="直線コネクタ 7">
            <a:extLst>
              <a:ext uri="{FF2B5EF4-FFF2-40B4-BE49-F238E27FC236}">
                <a16:creationId xmlns:a16="http://schemas.microsoft.com/office/drawing/2014/main" id="{AA27A824-81E2-5E58-2EE5-D8E5428EE628}"/>
              </a:ext>
            </a:extLst>
          </p:cNvPr>
          <p:cNvCxnSpPr>
            <a:cxnSpLocks/>
          </p:cNvCxnSpPr>
          <p:nvPr/>
        </p:nvCxnSpPr>
        <p:spPr>
          <a:xfrm>
            <a:off x="7622771" y="764772"/>
            <a:ext cx="0" cy="563602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08EFBC74-0E6D-7DC4-C2A2-D05912C6287D}"/>
              </a:ext>
            </a:extLst>
          </p:cNvPr>
          <p:cNvCxnSpPr>
            <a:cxnSpLocks/>
          </p:cNvCxnSpPr>
          <p:nvPr/>
        </p:nvCxnSpPr>
        <p:spPr>
          <a:xfrm>
            <a:off x="7248700" y="606829"/>
            <a:ext cx="0" cy="194517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a:extLst>
              <a:ext uri="{FF2B5EF4-FFF2-40B4-BE49-F238E27FC236}">
                <a16:creationId xmlns:a16="http://schemas.microsoft.com/office/drawing/2014/main" id="{32A54B54-8016-9AE5-915D-F01504E937D5}"/>
              </a:ext>
            </a:extLst>
          </p:cNvPr>
          <p:cNvSpPr/>
          <p:nvPr/>
        </p:nvSpPr>
        <p:spPr>
          <a:xfrm>
            <a:off x="1420992" y="508731"/>
            <a:ext cx="9241386" cy="634926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（コンテンツ</a:t>
            </a:r>
            <a:r>
              <a:rPr kumimoji="1" lang="en-US" altLang="ja-JP" dirty="0"/>
              <a:t>NO5</a:t>
            </a:r>
            <a:r>
              <a:rPr kumimoji="1" lang="ja-JP" altLang="en-US"/>
              <a:t>と同じもの）</a:t>
            </a:r>
            <a:endParaRPr kumimoji="1" lang="en-US" altLang="ja-JP" dirty="0"/>
          </a:p>
          <a:p>
            <a:pPr algn="ctr"/>
            <a:endParaRPr kumimoji="1" lang="en-US" altLang="ja-JP" dirty="0"/>
          </a:p>
          <a:p>
            <a:pPr algn="ctr"/>
            <a:endParaRPr lang="en-US" altLang="ja-JP" dirty="0"/>
          </a:p>
          <a:p>
            <a:pPr algn="ctr"/>
            <a:r>
              <a:rPr kumimoji="1" lang="en-US" altLang="ja-JP" dirty="0"/>
              <a:t>P46,47</a:t>
            </a:r>
          </a:p>
          <a:p>
            <a:pPr algn="ctr"/>
            <a:r>
              <a:rPr kumimoji="1" lang="ja-JP" altLang="en-US"/>
              <a:t>本文</a:t>
            </a:r>
            <a:endParaRPr kumimoji="1" lang="en-US" altLang="ja-JP" dirty="0"/>
          </a:p>
          <a:p>
            <a:pPr algn="ctr"/>
            <a:r>
              <a:rPr lang="ja-JP" altLang="en-US"/>
              <a:t>全体を見通すための２ページ目</a:t>
            </a:r>
            <a:endParaRPr lang="en-US" altLang="ja-JP" dirty="0"/>
          </a:p>
          <a:p>
            <a:pPr algn="ctr"/>
            <a:r>
              <a:rPr lang="en-US" altLang="ja-JP" dirty="0"/>
              <a:t>⑥</a:t>
            </a:r>
            <a:r>
              <a:rPr lang="ja-JP" altLang="en-US"/>
              <a:t>から</a:t>
            </a:r>
            <a:r>
              <a:rPr lang="en-US" altLang="ja-JP" dirty="0"/>
              <a:t>⑨</a:t>
            </a:r>
            <a:r>
              <a:rPr lang="ja-JP" altLang="en-US"/>
              <a:t>まで段落をつけている</a:t>
            </a:r>
            <a:endParaRPr lang="en-US" altLang="ja-JP" dirty="0"/>
          </a:p>
          <a:p>
            <a:pPr algn="ctr"/>
            <a:endParaRPr kumimoji="1" lang="en-US" altLang="ja-JP" dirty="0"/>
          </a:p>
          <a:p>
            <a:pPr algn="ctr"/>
            <a:r>
              <a:rPr kumimoji="1" lang="en-US" altLang="ja-JP" dirty="0"/>
              <a:t>7</a:t>
            </a:r>
            <a:r>
              <a:rPr kumimoji="1" lang="ja-JP" altLang="en-US"/>
              <a:t>段落の次の文章に下線</a:t>
            </a:r>
          </a:p>
          <a:p>
            <a:pPr algn="ctr"/>
            <a:r>
              <a:rPr kumimoji="1" lang="ja-JP" altLang="en-US"/>
              <a:t>では、ヤドカリは、石についたイソギンチャクを、どうやって自分の貝がらにうつすのでしょうか。</a:t>
            </a:r>
          </a:p>
        </p:txBody>
      </p:sp>
    </p:spTree>
    <p:extLst>
      <p:ext uri="{BB962C8B-B14F-4D97-AF65-F5344CB8AC3E}">
        <p14:creationId xmlns:p14="http://schemas.microsoft.com/office/powerpoint/2010/main" val="39112950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3E802F0-CE27-6FA1-3B32-0A89DFBA3A9C}"/>
              </a:ext>
            </a:extLst>
          </p:cNvPr>
          <p:cNvSpPr txBox="1"/>
          <p:nvPr/>
        </p:nvSpPr>
        <p:spPr>
          <a:xfrm>
            <a:off x="9268692" y="157906"/>
            <a:ext cx="523701" cy="523220"/>
          </a:xfrm>
          <a:prstGeom prst="rect">
            <a:avLst/>
          </a:prstGeom>
          <a:noFill/>
        </p:spPr>
        <p:txBody>
          <a:bodyPr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⑥</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a:extLst>
              <a:ext uri="{FF2B5EF4-FFF2-40B4-BE49-F238E27FC236}">
                <a16:creationId xmlns:a16="http://schemas.microsoft.com/office/drawing/2014/main" id="{A1E931FB-30A2-DE5B-6EA8-F287B8E35875}"/>
              </a:ext>
            </a:extLst>
          </p:cNvPr>
          <p:cNvSpPr txBox="1"/>
          <p:nvPr/>
        </p:nvSpPr>
        <p:spPr>
          <a:xfrm>
            <a:off x="7215448" y="157906"/>
            <a:ext cx="523701" cy="523220"/>
          </a:xfrm>
          <a:prstGeom prst="rect">
            <a:avLst/>
          </a:prstGeom>
          <a:noFill/>
        </p:spPr>
        <p:txBody>
          <a:bodyPr wrap="square" rtlCol="0">
            <a:spAutoFit/>
          </a:bodyPr>
          <a:lstStyle/>
          <a:p>
            <a:r>
              <a:rPr kumimoji="1"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5" name="テキスト ボックス 4">
            <a:extLst>
              <a:ext uri="{FF2B5EF4-FFF2-40B4-BE49-F238E27FC236}">
                <a16:creationId xmlns:a16="http://schemas.microsoft.com/office/drawing/2014/main" id="{C31671F5-A283-2ECE-C516-11D6FA8E2164}"/>
              </a:ext>
            </a:extLst>
          </p:cNvPr>
          <p:cNvSpPr txBox="1"/>
          <p:nvPr/>
        </p:nvSpPr>
        <p:spPr>
          <a:xfrm>
            <a:off x="4123114"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⑨</a:t>
            </a:r>
          </a:p>
        </p:txBody>
      </p:sp>
      <p:sp>
        <p:nvSpPr>
          <p:cNvPr id="6" name="テキスト ボックス 5">
            <a:extLst>
              <a:ext uri="{FF2B5EF4-FFF2-40B4-BE49-F238E27FC236}">
                <a16:creationId xmlns:a16="http://schemas.microsoft.com/office/drawing/2014/main" id="{F1C4EF34-8AC5-953C-66DC-AA6B0F0F99C8}"/>
              </a:ext>
            </a:extLst>
          </p:cNvPr>
          <p:cNvSpPr txBox="1"/>
          <p:nvPr/>
        </p:nvSpPr>
        <p:spPr>
          <a:xfrm>
            <a:off x="6149850"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⑧</a:t>
            </a:r>
          </a:p>
        </p:txBody>
      </p:sp>
      <p:sp>
        <p:nvSpPr>
          <p:cNvPr id="7" name="テキスト ボックス 6">
            <a:extLst>
              <a:ext uri="{FF2B5EF4-FFF2-40B4-BE49-F238E27FC236}">
                <a16:creationId xmlns:a16="http://schemas.microsoft.com/office/drawing/2014/main" id="{FCF189D9-3657-0FDC-869F-BF85E1BC6DD3}"/>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問いの文に線を引きます。</a:t>
            </a:r>
          </a:p>
        </p:txBody>
      </p:sp>
      <p:cxnSp>
        <p:nvCxnSpPr>
          <p:cNvPr id="8" name="直線コネクタ 7">
            <a:extLst>
              <a:ext uri="{FF2B5EF4-FFF2-40B4-BE49-F238E27FC236}">
                <a16:creationId xmlns:a16="http://schemas.microsoft.com/office/drawing/2014/main" id="{AA27A824-81E2-5E58-2EE5-D8E5428EE628}"/>
              </a:ext>
            </a:extLst>
          </p:cNvPr>
          <p:cNvCxnSpPr>
            <a:cxnSpLocks/>
          </p:cNvCxnSpPr>
          <p:nvPr/>
        </p:nvCxnSpPr>
        <p:spPr>
          <a:xfrm>
            <a:off x="7622771" y="764772"/>
            <a:ext cx="0" cy="563602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08EFBC74-0E6D-7DC4-C2A2-D05912C6287D}"/>
              </a:ext>
            </a:extLst>
          </p:cNvPr>
          <p:cNvCxnSpPr>
            <a:cxnSpLocks/>
          </p:cNvCxnSpPr>
          <p:nvPr/>
        </p:nvCxnSpPr>
        <p:spPr>
          <a:xfrm>
            <a:off x="7248700" y="606829"/>
            <a:ext cx="0" cy="194517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2E2BE4C9-D17D-086A-A8DC-C3A9B0F75C6F}"/>
              </a:ext>
            </a:extLst>
          </p:cNvPr>
          <p:cNvCxnSpPr>
            <a:cxnSpLocks/>
          </p:cNvCxnSpPr>
          <p:nvPr/>
        </p:nvCxnSpPr>
        <p:spPr>
          <a:xfrm>
            <a:off x="7232074" y="2635653"/>
            <a:ext cx="0" cy="376514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63CE8158-855F-E8C3-CB76-44786CFFBBEF}"/>
              </a:ext>
            </a:extLst>
          </p:cNvPr>
          <p:cNvCxnSpPr>
            <a:cxnSpLocks/>
          </p:cNvCxnSpPr>
          <p:nvPr/>
        </p:nvCxnSpPr>
        <p:spPr>
          <a:xfrm>
            <a:off x="6902335" y="610986"/>
            <a:ext cx="0" cy="174982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DB9E1A0C-5F99-F859-DFF1-B15CDC1E97BE}"/>
              </a:ext>
            </a:extLst>
          </p:cNvPr>
          <p:cNvSpPr/>
          <p:nvPr/>
        </p:nvSpPr>
        <p:spPr>
          <a:xfrm>
            <a:off x="1420992" y="508731"/>
            <a:ext cx="9241386" cy="634926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（コンテンツ</a:t>
            </a:r>
            <a:r>
              <a:rPr kumimoji="1" lang="en-US" altLang="ja-JP" dirty="0"/>
              <a:t>NO5</a:t>
            </a:r>
            <a:r>
              <a:rPr kumimoji="1" lang="ja-JP" altLang="en-US"/>
              <a:t>と同じもの）</a:t>
            </a:r>
            <a:endParaRPr kumimoji="1" lang="en-US" altLang="ja-JP" dirty="0"/>
          </a:p>
          <a:p>
            <a:pPr algn="ctr"/>
            <a:endParaRPr kumimoji="1" lang="en-US" altLang="ja-JP" dirty="0"/>
          </a:p>
          <a:p>
            <a:pPr algn="ctr"/>
            <a:endParaRPr lang="en-US" altLang="ja-JP" dirty="0"/>
          </a:p>
          <a:p>
            <a:pPr algn="ctr"/>
            <a:r>
              <a:rPr kumimoji="1" lang="en-US" altLang="ja-JP" dirty="0"/>
              <a:t>P46,47</a:t>
            </a:r>
          </a:p>
          <a:p>
            <a:pPr algn="ctr"/>
            <a:r>
              <a:rPr kumimoji="1" lang="ja-JP" altLang="en-US"/>
              <a:t>本文</a:t>
            </a:r>
            <a:endParaRPr kumimoji="1" lang="en-US" altLang="ja-JP" dirty="0"/>
          </a:p>
          <a:p>
            <a:pPr algn="ctr"/>
            <a:r>
              <a:rPr lang="ja-JP" altLang="en-US"/>
              <a:t>全体を見通すための２ページ目</a:t>
            </a:r>
            <a:endParaRPr lang="en-US" altLang="ja-JP" dirty="0"/>
          </a:p>
          <a:p>
            <a:pPr algn="ctr"/>
            <a:r>
              <a:rPr lang="en-US" altLang="ja-JP" dirty="0"/>
              <a:t>⑥</a:t>
            </a:r>
            <a:r>
              <a:rPr lang="ja-JP" altLang="en-US"/>
              <a:t>から</a:t>
            </a:r>
            <a:r>
              <a:rPr lang="en-US" altLang="ja-JP" dirty="0"/>
              <a:t>⑨</a:t>
            </a:r>
            <a:r>
              <a:rPr lang="ja-JP" altLang="en-US"/>
              <a:t>まで段落をつけている</a:t>
            </a:r>
            <a:endParaRPr lang="en-US" altLang="ja-JP" dirty="0"/>
          </a:p>
          <a:p>
            <a:pPr algn="ctr"/>
            <a:endParaRPr kumimoji="1" lang="en-US" altLang="ja-JP" dirty="0"/>
          </a:p>
          <a:p>
            <a:pPr algn="ctr"/>
            <a:r>
              <a:rPr kumimoji="1" lang="en-US" altLang="ja-JP" dirty="0"/>
              <a:t>7</a:t>
            </a:r>
            <a:r>
              <a:rPr kumimoji="1" lang="ja-JP" altLang="en-US"/>
              <a:t>段落の次の文章に下線</a:t>
            </a:r>
          </a:p>
          <a:p>
            <a:pPr algn="ctr"/>
            <a:r>
              <a:rPr kumimoji="1" lang="ja-JP" altLang="en-US"/>
              <a:t>では、ヤドカリは、石についたイソギンチャクを、どうやって自分の貝がらにうつすのでしょうか。</a:t>
            </a:r>
            <a:endParaRPr kumimoji="1" lang="en-US" altLang="ja-JP" dirty="0"/>
          </a:p>
          <a:p>
            <a:pPr algn="ctr"/>
            <a:endParaRPr lang="en-US" altLang="ja-JP" dirty="0"/>
          </a:p>
          <a:p>
            <a:pPr algn="ctr"/>
            <a:r>
              <a:rPr kumimoji="1" lang="ja-JP" altLang="en-US"/>
              <a:t>加えて、７段落の２文目にも下線。</a:t>
            </a:r>
          </a:p>
          <a:p>
            <a:pPr algn="ctr"/>
            <a:r>
              <a:rPr kumimoji="1" lang="ja-JP" altLang="en-US"/>
              <a:t>ヤドカリが、イソギンチャクのはりでさされることはないのでしょうか。</a:t>
            </a:r>
          </a:p>
        </p:txBody>
      </p:sp>
    </p:spTree>
    <p:extLst>
      <p:ext uri="{BB962C8B-B14F-4D97-AF65-F5344CB8AC3E}">
        <p14:creationId xmlns:p14="http://schemas.microsoft.com/office/powerpoint/2010/main" val="42390728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3E802F0-CE27-6FA1-3B32-0A89DFBA3A9C}"/>
              </a:ext>
            </a:extLst>
          </p:cNvPr>
          <p:cNvSpPr txBox="1"/>
          <p:nvPr/>
        </p:nvSpPr>
        <p:spPr>
          <a:xfrm>
            <a:off x="9268692" y="157906"/>
            <a:ext cx="523701" cy="523220"/>
          </a:xfrm>
          <a:prstGeom prst="rect">
            <a:avLst/>
          </a:prstGeom>
          <a:noFill/>
        </p:spPr>
        <p:txBody>
          <a:bodyPr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⑥</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a:extLst>
              <a:ext uri="{FF2B5EF4-FFF2-40B4-BE49-F238E27FC236}">
                <a16:creationId xmlns:a16="http://schemas.microsoft.com/office/drawing/2014/main" id="{A1E931FB-30A2-DE5B-6EA8-F287B8E35875}"/>
              </a:ext>
            </a:extLst>
          </p:cNvPr>
          <p:cNvSpPr txBox="1"/>
          <p:nvPr/>
        </p:nvSpPr>
        <p:spPr>
          <a:xfrm>
            <a:off x="7215448" y="157906"/>
            <a:ext cx="523701" cy="523220"/>
          </a:xfrm>
          <a:prstGeom prst="rect">
            <a:avLst/>
          </a:prstGeom>
          <a:noFill/>
        </p:spPr>
        <p:txBody>
          <a:bodyPr wrap="square" rtlCol="0">
            <a:spAutoFit/>
          </a:bodyPr>
          <a:lstStyle/>
          <a:p>
            <a:r>
              <a:rPr kumimoji="1"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5" name="テキスト ボックス 4">
            <a:extLst>
              <a:ext uri="{FF2B5EF4-FFF2-40B4-BE49-F238E27FC236}">
                <a16:creationId xmlns:a16="http://schemas.microsoft.com/office/drawing/2014/main" id="{C31671F5-A283-2ECE-C516-11D6FA8E2164}"/>
              </a:ext>
            </a:extLst>
          </p:cNvPr>
          <p:cNvSpPr txBox="1"/>
          <p:nvPr/>
        </p:nvSpPr>
        <p:spPr>
          <a:xfrm>
            <a:off x="4123114"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⑨</a:t>
            </a:r>
          </a:p>
        </p:txBody>
      </p:sp>
      <p:sp>
        <p:nvSpPr>
          <p:cNvPr id="6" name="テキスト ボックス 5">
            <a:extLst>
              <a:ext uri="{FF2B5EF4-FFF2-40B4-BE49-F238E27FC236}">
                <a16:creationId xmlns:a16="http://schemas.microsoft.com/office/drawing/2014/main" id="{F1C4EF34-8AC5-953C-66DC-AA6B0F0F99C8}"/>
              </a:ext>
            </a:extLst>
          </p:cNvPr>
          <p:cNvSpPr txBox="1"/>
          <p:nvPr/>
        </p:nvSpPr>
        <p:spPr>
          <a:xfrm>
            <a:off x="6149850"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⑧</a:t>
            </a:r>
          </a:p>
        </p:txBody>
      </p:sp>
      <p:sp>
        <p:nvSpPr>
          <p:cNvPr id="7" name="テキスト ボックス 6">
            <a:extLst>
              <a:ext uri="{FF2B5EF4-FFF2-40B4-BE49-F238E27FC236}">
                <a16:creationId xmlns:a16="http://schemas.microsoft.com/office/drawing/2014/main" id="{FCF189D9-3657-0FDC-869F-BF85E1BC6DD3}"/>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次、何をしますか。</a:t>
            </a:r>
          </a:p>
        </p:txBody>
      </p:sp>
      <p:cxnSp>
        <p:nvCxnSpPr>
          <p:cNvPr id="8" name="直線コネクタ 7">
            <a:extLst>
              <a:ext uri="{FF2B5EF4-FFF2-40B4-BE49-F238E27FC236}">
                <a16:creationId xmlns:a16="http://schemas.microsoft.com/office/drawing/2014/main" id="{AA27A824-81E2-5E58-2EE5-D8E5428EE628}"/>
              </a:ext>
            </a:extLst>
          </p:cNvPr>
          <p:cNvCxnSpPr>
            <a:cxnSpLocks/>
          </p:cNvCxnSpPr>
          <p:nvPr/>
        </p:nvCxnSpPr>
        <p:spPr>
          <a:xfrm>
            <a:off x="7622771" y="764772"/>
            <a:ext cx="0" cy="563602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08EFBC74-0E6D-7DC4-C2A2-D05912C6287D}"/>
              </a:ext>
            </a:extLst>
          </p:cNvPr>
          <p:cNvCxnSpPr>
            <a:cxnSpLocks/>
          </p:cNvCxnSpPr>
          <p:nvPr/>
        </p:nvCxnSpPr>
        <p:spPr>
          <a:xfrm>
            <a:off x="7248700" y="606829"/>
            <a:ext cx="0" cy="194517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2E2BE4C9-D17D-086A-A8DC-C3A9B0F75C6F}"/>
              </a:ext>
            </a:extLst>
          </p:cNvPr>
          <p:cNvCxnSpPr>
            <a:cxnSpLocks/>
          </p:cNvCxnSpPr>
          <p:nvPr/>
        </p:nvCxnSpPr>
        <p:spPr>
          <a:xfrm>
            <a:off x="7232074" y="2635653"/>
            <a:ext cx="0" cy="376514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63CE8158-855F-E8C3-CB76-44786CFFBBEF}"/>
              </a:ext>
            </a:extLst>
          </p:cNvPr>
          <p:cNvCxnSpPr>
            <a:cxnSpLocks/>
          </p:cNvCxnSpPr>
          <p:nvPr/>
        </p:nvCxnSpPr>
        <p:spPr>
          <a:xfrm>
            <a:off x="6902335" y="610986"/>
            <a:ext cx="0" cy="174982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99200A71-D474-EBD1-A9EC-5A93766D414A}"/>
              </a:ext>
            </a:extLst>
          </p:cNvPr>
          <p:cNvSpPr/>
          <p:nvPr/>
        </p:nvSpPr>
        <p:spPr>
          <a:xfrm>
            <a:off x="1420992" y="508731"/>
            <a:ext cx="9241386" cy="634926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（コンテンツ</a:t>
            </a:r>
            <a:r>
              <a:rPr kumimoji="1" lang="en-US" altLang="ja-JP" dirty="0"/>
              <a:t>NO5</a:t>
            </a:r>
            <a:r>
              <a:rPr kumimoji="1" lang="ja-JP" altLang="en-US"/>
              <a:t>と同じもの）</a:t>
            </a:r>
            <a:endParaRPr kumimoji="1" lang="en-US" altLang="ja-JP" dirty="0"/>
          </a:p>
          <a:p>
            <a:pPr algn="ctr"/>
            <a:endParaRPr kumimoji="1" lang="en-US" altLang="ja-JP" dirty="0"/>
          </a:p>
          <a:p>
            <a:pPr algn="ctr"/>
            <a:endParaRPr lang="en-US" altLang="ja-JP" dirty="0"/>
          </a:p>
          <a:p>
            <a:pPr algn="ctr"/>
            <a:r>
              <a:rPr lang="ja-JP" altLang="en-US"/>
              <a:t>右の黄色四角「次、何をしますか」のみが変更点</a:t>
            </a:r>
            <a:endParaRPr lang="en-US" altLang="ja-JP" dirty="0"/>
          </a:p>
        </p:txBody>
      </p:sp>
    </p:spTree>
    <p:extLst>
      <p:ext uri="{BB962C8B-B14F-4D97-AF65-F5344CB8AC3E}">
        <p14:creationId xmlns:p14="http://schemas.microsoft.com/office/powerpoint/2010/main" val="8990833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縦書きテキスト プレースホルダー 2">
            <a:extLst>
              <a:ext uri="{FF2B5EF4-FFF2-40B4-BE49-F238E27FC236}">
                <a16:creationId xmlns:a16="http://schemas.microsoft.com/office/drawing/2014/main" id="{A80ED655-12B0-4A45-B64A-C62262BB3793}"/>
              </a:ext>
            </a:extLst>
          </p:cNvPr>
          <p:cNvSpPr>
            <a:spLocks noGrp="1"/>
          </p:cNvSpPr>
          <p:nvPr>
            <p:ph type="body" orient="vert" idx="1"/>
          </p:nvPr>
        </p:nvSpPr>
        <p:spPr>
          <a:xfrm>
            <a:off x="1227667" y="100668"/>
            <a:ext cx="9205202" cy="6677637"/>
          </a:xfrm>
          <a:solidFill>
            <a:schemeClr val="accent5">
              <a:lumMod val="20000"/>
              <a:lumOff val="80000"/>
            </a:schemeClr>
          </a:solidFill>
          <a:ln w="38100">
            <a:solidFill>
              <a:schemeClr val="tx1"/>
            </a:solidFill>
          </a:ln>
        </p:spPr>
        <p:txBody>
          <a:bodyPr>
            <a:normAutofit/>
          </a:bodyPr>
          <a:lstStyle/>
          <a:p>
            <a:pPr marL="0" indent="0">
              <a:buNone/>
            </a:pPr>
            <a:endParaRPr kumimoji="1" lang="en-US" altLang="ja-JP" sz="3600" dirty="0">
              <a:latin typeface="UD デジタル 教科書体 NP-R" panose="02020400000000000000" pitchFamily="18" charset="-128"/>
              <a:ea typeface="UD デジタル 教科書体 NP-R" panose="02020400000000000000" pitchFamily="18" charset="-128"/>
            </a:endParaRPr>
          </a:p>
          <a:p>
            <a:pPr marL="0" indent="0">
              <a:buNone/>
            </a:pPr>
            <a:r>
              <a:rPr lang="ja-JP" altLang="en-US" sz="3500" dirty="0">
                <a:solidFill>
                  <a:srgbClr val="0066FF"/>
                </a:solidFill>
                <a:latin typeface="UD デジタル 教科書体 NP-R" panose="02020400000000000000" pitchFamily="18" charset="-128"/>
                <a:ea typeface="UD デジタル 教科書体 NP-R" panose="02020400000000000000" pitchFamily="18" charset="-128"/>
              </a:rPr>
              <a:t> </a:t>
            </a:r>
            <a:r>
              <a:rPr kumimoji="1" lang="ja-JP" altLang="en-US" sz="3500" dirty="0">
                <a:latin typeface="UD デジタル 教科書体 NP-R" panose="02020400000000000000" pitchFamily="18" charset="-128"/>
                <a:ea typeface="UD デジタル 教科書体 NP-R" panose="02020400000000000000" pitchFamily="18" charset="-128"/>
              </a:rPr>
              <a:t>スキル①題名</a:t>
            </a:r>
            <a:endParaRPr kumimoji="1" lang="en-US" altLang="ja-JP" sz="3500" dirty="0">
              <a:latin typeface="UD デジタル 教科書体 NP-R" panose="02020400000000000000" pitchFamily="18" charset="-128"/>
              <a:ea typeface="UD デジタル 教科書体 NP-R" panose="02020400000000000000" pitchFamily="18" charset="-128"/>
            </a:endParaRPr>
          </a:p>
          <a:p>
            <a:pPr marL="0" indent="0">
              <a:buNone/>
            </a:pPr>
            <a:endParaRPr kumimoji="1" lang="en-US" altLang="ja-JP" sz="3500" dirty="0">
              <a:latin typeface="UD デジタル 教科書体 NP-R" panose="02020400000000000000" pitchFamily="18" charset="-128"/>
              <a:ea typeface="UD デジタル 教科書体 NP-R" panose="02020400000000000000" pitchFamily="18" charset="-128"/>
            </a:endParaRPr>
          </a:p>
          <a:p>
            <a:pPr marL="0" indent="0">
              <a:buNone/>
            </a:pPr>
            <a:r>
              <a:rPr kumimoji="1" lang="ja-JP" altLang="en-US" sz="3500" dirty="0">
                <a:latin typeface="UD デジタル 教科書体 NP-R" panose="02020400000000000000" pitchFamily="18" charset="-128"/>
                <a:ea typeface="UD デジタル 教科書体 NP-R" panose="02020400000000000000" pitchFamily="18" charset="-128"/>
              </a:rPr>
              <a:t> スキル②文章構成</a:t>
            </a:r>
            <a:r>
              <a:rPr kumimoji="1" lang="en-US" altLang="ja-JP" sz="3500" dirty="0">
                <a:latin typeface="UD デジタル 教科書体 NP-R" panose="02020400000000000000" pitchFamily="18" charset="-128"/>
                <a:ea typeface="UD デジタル 教科書体 NP-R" panose="02020400000000000000" pitchFamily="18" charset="-128"/>
              </a:rPr>
              <a:t>(</a:t>
            </a:r>
            <a:r>
              <a:rPr kumimoji="1" lang="ja-JP" altLang="en-US" sz="3500" dirty="0">
                <a:latin typeface="UD デジタル 教科書体 NP-R" panose="02020400000000000000" pitchFamily="18" charset="-128"/>
                <a:ea typeface="UD デジタル 教科書体 NP-R" panose="02020400000000000000" pitchFamily="18" charset="-128"/>
              </a:rPr>
              <a:t>全体・段落</a:t>
            </a:r>
            <a:r>
              <a:rPr kumimoji="1" lang="en-US" altLang="ja-JP" sz="3500" dirty="0">
                <a:latin typeface="UD デジタル 教科書体 NP-R" panose="02020400000000000000" pitchFamily="18" charset="-128"/>
                <a:ea typeface="UD デジタル 教科書体 NP-R" panose="02020400000000000000" pitchFamily="18" charset="-128"/>
              </a:rPr>
              <a:t>)</a:t>
            </a:r>
          </a:p>
          <a:p>
            <a:pPr marL="0" indent="0">
              <a:buNone/>
            </a:pPr>
            <a:endParaRPr kumimoji="1" lang="en-US" altLang="ja-JP" sz="3500" dirty="0">
              <a:latin typeface="UD デジタル 教科書体 NP-R" panose="02020400000000000000" pitchFamily="18" charset="-128"/>
              <a:ea typeface="UD デジタル 教科書体 NP-R" panose="02020400000000000000" pitchFamily="18" charset="-128"/>
            </a:endParaRPr>
          </a:p>
          <a:p>
            <a:pPr marL="0" indent="0">
              <a:buNone/>
            </a:pPr>
            <a:r>
              <a:rPr kumimoji="1" lang="ja-JP" altLang="en-US" sz="3500" dirty="0">
                <a:latin typeface="UD デジタル 教科書体 NP-R" panose="02020400000000000000" pitchFamily="18" charset="-128"/>
                <a:ea typeface="UD デジタル 教科書体 NP-R" panose="02020400000000000000" pitchFamily="18" charset="-128"/>
              </a:rPr>
              <a:t> スキル③トピックセンテンス</a:t>
            </a:r>
            <a:endParaRPr kumimoji="1" lang="en-US" altLang="ja-JP" sz="35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3500" dirty="0">
              <a:latin typeface="UD デジタル 教科書体 NP-R" panose="02020400000000000000" pitchFamily="18" charset="-128"/>
              <a:ea typeface="UD デジタル 教科書体 NP-R" panose="02020400000000000000" pitchFamily="18" charset="-128"/>
            </a:endParaRPr>
          </a:p>
          <a:p>
            <a:pPr marL="0" indent="0">
              <a:buNone/>
            </a:pPr>
            <a:r>
              <a:rPr lang="en-US" altLang="ja-JP" sz="3500" dirty="0">
                <a:latin typeface="UD デジタル 教科書体 NP-R" panose="02020400000000000000" pitchFamily="18" charset="-128"/>
                <a:ea typeface="UD デジタル 教科書体 NP-R" panose="02020400000000000000" pitchFamily="18" charset="-128"/>
              </a:rPr>
              <a:t> </a:t>
            </a:r>
            <a:r>
              <a:rPr lang="ja-JP" altLang="en-US" sz="3500" dirty="0">
                <a:latin typeface="UD デジタル 教科書体 NP-R" panose="02020400000000000000" pitchFamily="18" charset="-128"/>
                <a:ea typeface="UD デジタル 教科書体 NP-R" panose="02020400000000000000" pitchFamily="18" charset="-128"/>
              </a:rPr>
              <a:t>スキル④図表・グラフ</a:t>
            </a:r>
            <a:endParaRPr kumimoji="1" lang="en-US" altLang="ja-JP" sz="3500" dirty="0">
              <a:latin typeface="UD デジタル 教科書体 NP-R" panose="02020400000000000000" pitchFamily="18" charset="-128"/>
              <a:ea typeface="UD デジタル 教科書体 NP-R" panose="02020400000000000000" pitchFamily="18" charset="-128"/>
            </a:endParaRPr>
          </a:p>
          <a:p>
            <a:pPr marL="0" indent="0">
              <a:buNone/>
            </a:pPr>
            <a:endParaRPr kumimoji="1" lang="en-US" altLang="ja-JP" sz="3500" dirty="0">
              <a:latin typeface="UD デジタル 教科書体 NP-R" panose="02020400000000000000" pitchFamily="18" charset="-128"/>
              <a:ea typeface="UD デジタル 教科書体 NP-R" panose="02020400000000000000" pitchFamily="18" charset="-128"/>
            </a:endParaRPr>
          </a:p>
          <a:p>
            <a:pPr marL="0" indent="0">
              <a:buNone/>
            </a:pPr>
            <a:r>
              <a:rPr kumimoji="1" lang="ja-JP" altLang="en-US" sz="3500" dirty="0">
                <a:latin typeface="UD デジタル 教科書体 NP-R" panose="02020400000000000000" pitchFamily="18" charset="-128"/>
                <a:ea typeface="UD デジタル 教科書体 NP-R" panose="02020400000000000000" pitchFamily="18" charset="-128"/>
              </a:rPr>
              <a:t> スキル⑤説明の型</a:t>
            </a:r>
            <a:endParaRPr kumimoji="1" lang="en-US" altLang="ja-JP" sz="3500" dirty="0">
              <a:latin typeface="UD デジタル 教科書体 NP-R" panose="02020400000000000000" pitchFamily="18" charset="-128"/>
              <a:ea typeface="UD デジタル 教科書体 NP-R" panose="02020400000000000000" pitchFamily="18" charset="-128"/>
            </a:endParaRPr>
          </a:p>
          <a:p>
            <a:pPr marL="0" indent="0">
              <a:buNone/>
            </a:pPr>
            <a:endParaRPr kumimoji="1" lang="en-US" altLang="ja-JP" sz="3500" dirty="0">
              <a:latin typeface="UD デジタル 教科書体 NP-R" panose="02020400000000000000" pitchFamily="18" charset="-128"/>
              <a:ea typeface="UD デジタル 教科書体 NP-R" panose="02020400000000000000" pitchFamily="18" charset="-128"/>
            </a:endParaRPr>
          </a:p>
          <a:p>
            <a:pPr marL="0" indent="0">
              <a:buNone/>
            </a:pPr>
            <a:r>
              <a:rPr kumimoji="1" lang="ja-JP" altLang="en-US" sz="3500" dirty="0">
                <a:latin typeface="UD デジタル 教科書体 NP-R" panose="02020400000000000000" pitchFamily="18" charset="-128"/>
                <a:ea typeface="UD デジタル 教科書体 NP-R" panose="02020400000000000000" pitchFamily="18" charset="-128"/>
              </a:rPr>
              <a:t> スキル⑥筆者の主張</a:t>
            </a:r>
            <a:endParaRPr kumimoji="1" lang="en-US" altLang="ja-JP" sz="3500" dirty="0">
              <a:latin typeface="UD デジタル 教科書体 NP-R" panose="02020400000000000000" pitchFamily="18" charset="-128"/>
              <a:ea typeface="UD デジタル 教科書体 NP-R" panose="02020400000000000000" pitchFamily="18" charset="-128"/>
            </a:endParaRPr>
          </a:p>
          <a:p>
            <a:pPr marL="0" indent="0">
              <a:buNone/>
            </a:pPr>
            <a:endParaRPr lang="en-US" altLang="ja-JP" sz="3500" dirty="0">
              <a:latin typeface="UD デジタル 教科書体 NP-R" panose="02020400000000000000" pitchFamily="18" charset="-128"/>
              <a:ea typeface="UD デジタル 教科書体 NP-R" panose="02020400000000000000" pitchFamily="18" charset="-128"/>
            </a:endParaRPr>
          </a:p>
          <a:p>
            <a:pPr marL="0" indent="0">
              <a:buNone/>
            </a:pPr>
            <a:r>
              <a:rPr lang="en-US" altLang="ja-JP" sz="3500" dirty="0">
                <a:latin typeface="UD デジタル 教科書体 NP-R" panose="02020400000000000000" pitchFamily="18" charset="-128"/>
                <a:ea typeface="UD デジタル 教科書体 NP-R" panose="02020400000000000000" pitchFamily="18" charset="-128"/>
              </a:rPr>
              <a:t> </a:t>
            </a:r>
            <a:r>
              <a:rPr lang="ja-JP" altLang="en-US" sz="3500" dirty="0">
                <a:latin typeface="UD デジタル 教科書体 NP-R" panose="02020400000000000000" pitchFamily="18" charset="-128"/>
                <a:ea typeface="UD デジタル 教科書体 NP-R" panose="02020400000000000000" pitchFamily="18" charset="-128"/>
              </a:rPr>
              <a:t>スキル⑦要点・要約・要旨</a:t>
            </a:r>
            <a:endParaRPr kumimoji="1" lang="en-US" altLang="ja-JP" sz="3500" dirty="0">
              <a:latin typeface="UD デジタル 教科書体 NP-R" panose="02020400000000000000" pitchFamily="18" charset="-128"/>
              <a:ea typeface="UD デジタル 教科書体 NP-R" panose="02020400000000000000" pitchFamily="18" charset="-128"/>
            </a:endParaRPr>
          </a:p>
          <a:p>
            <a:pPr marL="0" indent="0">
              <a:buNone/>
            </a:pPr>
            <a:r>
              <a:rPr kumimoji="1" lang="ja-JP" altLang="en-US" sz="3500" dirty="0">
                <a:latin typeface="UD デジタル 教科書体 NP-R" panose="02020400000000000000" pitchFamily="18" charset="-128"/>
                <a:ea typeface="UD デジタル 教科書体 NP-R" panose="02020400000000000000" pitchFamily="18" charset="-128"/>
              </a:rPr>
              <a:t>　</a:t>
            </a:r>
            <a:endParaRPr kumimoji="1" lang="en-US" altLang="ja-JP" dirty="0">
              <a:latin typeface="UD デジタル 教科書体 NP-R" panose="02020400000000000000" pitchFamily="18" charset="-128"/>
              <a:ea typeface="UD デジタル 教科書体 NP-R" panose="02020400000000000000" pitchFamily="18" charset="-128"/>
            </a:endParaRPr>
          </a:p>
          <a:p>
            <a:pPr marL="0" indent="0">
              <a:buNone/>
            </a:pPr>
            <a:endParaRPr kumimoji="1" lang="en-US" altLang="ja-JP" sz="3500" dirty="0">
              <a:latin typeface="UD デジタル 教科書体 NP-R" panose="02020400000000000000" pitchFamily="18" charset="-128"/>
              <a:ea typeface="UD デジタル 教科書体 NP-R" panose="02020400000000000000" pitchFamily="18" charset="-128"/>
            </a:endParaRPr>
          </a:p>
          <a:p>
            <a:pPr marL="0" indent="0">
              <a:buNone/>
            </a:pPr>
            <a:endParaRPr kumimoji="1" lang="ja-JP" altLang="en-US" sz="3500" dirty="0">
              <a:latin typeface="UD デジタル 教科書体 NP-R" panose="02020400000000000000" pitchFamily="18" charset="-128"/>
              <a:ea typeface="UD デジタル 教科書体 NP-R" panose="02020400000000000000" pitchFamily="18" charset="-128"/>
            </a:endParaRPr>
          </a:p>
        </p:txBody>
      </p:sp>
      <p:sp>
        <p:nvSpPr>
          <p:cNvPr id="5" name="テキスト ボックス 4">
            <a:extLst>
              <a:ext uri="{FF2B5EF4-FFF2-40B4-BE49-F238E27FC236}">
                <a16:creationId xmlns:a16="http://schemas.microsoft.com/office/drawing/2014/main" id="{0C7E4FC5-13A1-4A0E-976E-BF4848E76E39}"/>
              </a:ext>
            </a:extLst>
          </p:cNvPr>
          <p:cNvSpPr txBox="1"/>
          <p:nvPr/>
        </p:nvSpPr>
        <p:spPr>
          <a:xfrm>
            <a:off x="10826703" y="121920"/>
            <a:ext cx="1015663" cy="6592389"/>
          </a:xfrm>
          <a:prstGeom prst="rect">
            <a:avLst/>
          </a:prstGeom>
          <a:solidFill>
            <a:schemeClr val="accent3">
              <a:lumMod val="20000"/>
              <a:lumOff val="80000"/>
            </a:schemeClr>
          </a:solidFill>
          <a:ln w="38100">
            <a:solidFill>
              <a:schemeClr val="tx1"/>
            </a:solidFill>
          </a:ln>
        </p:spPr>
        <p:txBody>
          <a:bodyPr vert="eaVert" wrap="square" rtlCol="0">
            <a:spAutoFit/>
          </a:bodyPr>
          <a:lstStyle/>
          <a:p>
            <a:r>
              <a:rPr kumimoji="1" lang="ja-JP" altLang="en-US" sz="5400" dirty="0">
                <a:latin typeface="UD デジタル 教科書体 NK-B" panose="02020700000000000000" pitchFamily="18" charset="-128"/>
                <a:ea typeface="UD デジタル 教科書体 NK-B" panose="02020700000000000000" pitchFamily="18" charset="-128"/>
              </a:rPr>
              <a:t> </a:t>
            </a:r>
            <a:r>
              <a:rPr kumimoji="1" lang="ja-JP" altLang="en-US" sz="4400" dirty="0">
                <a:latin typeface="UD デジタル 教科書体 NK-B" panose="02020700000000000000" pitchFamily="18" charset="-128"/>
                <a:ea typeface="UD デジタル 教科書体 NK-B" panose="02020700000000000000" pitchFamily="18" charset="-128"/>
              </a:rPr>
              <a:t>読解スキル７</a:t>
            </a:r>
          </a:p>
        </p:txBody>
      </p:sp>
      <p:pic>
        <p:nvPicPr>
          <p:cNvPr id="6" name="図 5">
            <a:extLst>
              <a:ext uri="{FF2B5EF4-FFF2-40B4-BE49-F238E27FC236}">
                <a16:creationId xmlns:a16="http://schemas.microsoft.com/office/drawing/2014/main" id="{CE303F28-D902-4F00-ADEB-5A7A809021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492067" y="3907031"/>
            <a:ext cx="1940802" cy="2871274"/>
          </a:xfrm>
          <a:prstGeom prst="rect">
            <a:avLst/>
          </a:prstGeom>
        </p:spPr>
      </p:pic>
    </p:spTree>
    <p:extLst>
      <p:ext uri="{BB962C8B-B14F-4D97-AF65-F5344CB8AC3E}">
        <p14:creationId xmlns:p14="http://schemas.microsoft.com/office/powerpoint/2010/main" val="543597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3E802F0-CE27-6FA1-3B32-0A89DFBA3A9C}"/>
              </a:ext>
            </a:extLst>
          </p:cNvPr>
          <p:cNvSpPr txBox="1"/>
          <p:nvPr/>
        </p:nvSpPr>
        <p:spPr>
          <a:xfrm>
            <a:off x="9268692" y="157906"/>
            <a:ext cx="523701" cy="523220"/>
          </a:xfrm>
          <a:prstGeom prst="rect">
            <a:avLst/>
          </a:prstGeom>
          <a:noFill/>
        </p:spPr>
        <p:txBody>
          <a:bodyPr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⑥</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a:extLst>
              <a:ext uri="{FF2B5EF4-FFF2-40B4-BE49-F238E27FC236}">
                <a16:creationId xmlns:a16="http://schemas.microsoft.com/office/drawing/2014/main" id="{A1E931FB-30A2-DE5B-6EA8-F287B8E35875}"/>
              </a:ext>
            </a:extLst>
          </p:cNvPr>
          <p:cNvSpPr txBox="1"/>
          <p:nvPr/>
        </p:nvSpPr>
        <p:spPr>
          <a:xfrm>
            <a:off x="7215448" y="157906"/>
            <a:ext cx="523701" cy="523220"/>
          </a:xfrm>
          <a:prstGeom prst="rect">
            <a:avLst/>
          </a:prstGeom>
          <a:noFill/>
        </p:spPr>
        <p:txBody>
          <a:bodyPr wrap="square" rtlCol="0">
            <a:spAutoFit/>
          </a:bodyPr>
          <a:lstStyle/>
          <a:p>
            <a:r>
              <a:rPr kumimoji="1"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5" name="テキスト ボックス 4">
            <a:extLst>
              <a:ext uri="{FF2B5EF4-FFF2-40B4-BE49-F238E27FC236}">
                <a16:creationId xmlns:a16="http://schemas.microsoft.com/office/drawing/2014/main" id="{C31671F5-A283-2ECE-C516-11D6FA8E2164}"/>
              </a:ext>
            </a:extLst>
          </p:cNvPr>
          <p:cNvSpPr txBox="1"/>
          <p:nvPr/>
        </p:nvSpPr>
        <p:spPr>
          <a:xfrm>
            <a:off x="4123114"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⑨</a:t>
            </a:r>
          </a:p>
        </p:txBody>
      </p:sp>
      <p:sp>
        <p:nvSpPr>
          <p:cNvPr id="6" name="テキスト ボックス 5">
            <a:extLst>
              <a:ext uri="{FF2B5EF4-FFF2-40B4-BE49-F238E27FC236}">
                <a16:creationId xmlns:a16="http://schemas.microsoft.com/office/drawing/2014/main" id="{F1C4EF34-8AC5-953C-66DC-AA6B0F0F99C8}"/>
              </a:ext>
            </a:extLst>
          </p:cNvPr>
          <p:cNvSpPr txBox="1"/>
          <p:nvPr/>
        </p:nvSpPr>
        <p:spPr>
          <a:xfrm>
            <a:off x="6149850"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⑧</a:t>
            </a:r>
          </a:p>
        </p:txBody>
      </p:sp>
      <p:sp>
        <p:nvSpPr>
          <p:cNvPr id="7" name="テキスト ボックス 6">
            <a:extLst>
              <a:ext uri="{FF2B5EF4-FFF2-40B4-BE49-F238E27FC236}">
                <a16:creationId xmlns:a16="http://schemas.microsoft.com/office/drawing/2014/main" id="{FCF189D9-3657-0FDC-869F-BF85E1BC6DD3}"/>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問いの一文字を丸で囲みます。</a:t>
            </a:r>
          </a:p>
        </p:txBody>
      </p:sp>
      <p:cxnSp>
        <p:nvCxnSpPr>
          <p:cNvPr id="8" name="直線コネクタ 7">
            <a:extLst>
              <a:ext uri="{FF2B5EF4-FFF2-40B4-BE49-F238E27FC236}">
                <a16:creationId xmlns:a16="http://schemas.microsoft.com/office/drawing/2014/main" id="{AA27A824-81E2-5E58-2EE5-D8E5428EE628}"/>
              </a:ext>
            </a:extLst>
          </p:cNvPr>
          <p:cNvCxnSpPr>
            <a:cxnSpLocks/>
          </p:cNvCxnSpPr>
          <p:nvPr/>
        </p:nvCxnSpPr>
        <p:spPr>
          <a:xfrm>
            <a:off x="7622771" y="764772"/>
            <a:ext cx="0" cy="563602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08EFBC74-0E6D-7DC4-C2A2-D05912C6287D}"/>
              </a:ext>
            </a:extLst>
          </p:cNvPr>
          <p:cNvCxnSpPr>
            <a:cxnSpLocks/>
          </p:cNvCxnSpPr>
          <p:nvPr/>
        </p:nvCxnSpPr>
        <p:spPr>
          <a:xfrm>
            <a:off x="7248700" y="606829"/>
            <a:ext cx="0" cy="1945178"/>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2E2BE4C9-D17D-086A-A8DC-C3A9B0F75C6F}"/>
              </a:ext>
            </a:extLst>
          </p:cNvPr>
          <p:cNvCxnSpPr>
            <a:cxnSpLocks/>
          </p:cNvCxnSpPr>
          <p:nvPr/>
        </p:nvCxnSpPr>
        <p:spPr>
          <a:xfrm>
            <a:off x="7232074" y="2635653"/>
            <a:ext cx="0" cy="3765147"/>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2" name="直線コネクタ 11">
            <a:extLst>
              <a:ext uri="{FF2B5EF4-FFF2-40B4-BE49-F238E27FC236}">
                <a16:creationId xmlns:a16="http://schemas.microsoft.com/office/drawing/2014/main" id="{63CE8158-855F-E8C3-CB76-44786CFFBBEF}"/>
              </a:ext>
            </a:extLst>
          </p:cNvPr>
          <p:cNvCxnSpPr>
            <a:cxnSpLocks/>
          </p:cNvCxnSpPr>
          <p:nvPr/>
        </p:nvCxnSpPr>
        <p:spPr>
          <a:xfrm>
            <a:off x="6902335" y="610986"/>
            <a:ext cx="0" cy="1749829"/>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楕円 10">
            <a:extLst>
              <a:ext uri="{FF2B5EF4-FFF2-40B4-BE49-F238E27FC236}">
                <a16:creationId xmlns:a16="http://schemas.microsoft.com/office/drawing/2014/main" id="{F4844786-76B5-3B21-2AFA-E9528084D715}"/>
              </a:ext>
            </a:extLst>
          </p:cNvPr>
          <p:cNvSpPr/>
          <p:nvPr/>
        </p:nvSpPr>
        <p:spPr>
          <a:xfrm>
            <a:off x="7006742" y="2294312"/>
            <a:ext cx="232756" cy="257695"/>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3" name="楕円 12">
            <a:extLst>
              <a:ext uri="{FF2B5EF4-FFF2-40B4-BE49-F238E27FC236}">
                <a16:creationId xmlns:a16="http://schemas.microsoft.com/office/drawing/2014/main" id="{D56ACC50-DDA4-68EF-DA3F-D01A1FF3029F}"/>
              </a:ext>
            </a:extLst>
          </p:cNvPr>
          <p:cNvSpPr/>
          <p:nvPr/>
        </p:nvSpPr>
        <p:spPr>
          <a:xfrm>
            <a:off x="6673551" y="2131956"/>
            <a:ext cx="232756" cy="257695"/>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B656AD9E-1AB7-A438-EB9F-8E6C28E8B36F}"/>
              </a:ext>
            </a:extLst>
          </p:cNvPr>
          <p:cNvSpPr/>
          <p:nvPr/>
        </p:nvSpPr>
        <p:spPr>
          <a:xfrm>
            <a:off x="1420992" y="508731"/>
            <a:ext cx="9241386" cy="634926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（コンテンツ</a:t>
            </a:r>
            <a:r>
              <a:rPr kumimoji="1" lang="en-US" altLang="ja-JP" dirty="0"/>
              <a:t>NO5</a:t>
            </a:r>
            <a:r>
              <a:rPr kumimoji="1" lang="ja-JP" altLang="en-US"/>
              <a:t>と同じもの）</a:t>
            </a:r>
            <a:endParaRPr kumimoji="1" lang="en-US" altLang="ja-JP" dirty="0"/>
          </a:p>
          <a:p>
            <a:pPr algn="ctr"/>
            <a:endParaRPr kumimoji="1" lang="en-US" altLang="ja-JP" dirty="0"/>
          </a:p>
          <a:p>
            <a:pPr algn="ctr"/>
            <a:endParaRPr lang="en-US" altLang="ja-JP" dirty="0"/>
          </a:p>
          <a:p>
            <a:pPr algn="ctr"/>
            <a:r>
              <a:rPr lang="ja-JP" altLang="en-US"/>
              <a:t>語尾の「か」２箇所に赤で丸をつける</a:t>
            </a:r>
            <a:endParaRPr kumimoji="1" lang="ja-JP" altLang="en-US"/>
          </a:p>
        </p:txBody>
      </p:sp>
    </p:spTree>
    <p:extLst>
      <p:ext uri="{BB962C8B-B14F-4D97-AF65-F5344CB8AC3E}">
        <p14:creationId xmlns:p14="http://schemas.microsoft.com/office/powerpoint/2010/main" val="161001816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C6B913C-F0B4-89E6-93F4-37DBBB79EB09}"/>
              </a:ext>
            </a:extLst>
          </p:cNvPr>
          <p:cNvSpPr txBox="1"/>
          <p:nvPr/>
        </p:nvSpPr>
        <p:spPr>
          <a:xfrm>
            <a:off x="8404168" y="141317"/>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⑩</a:t>
            </a:r>
          </a:p>
        </p:txBody>
      </p:sp>
      <p:sp>
        <p:nvSpPr>
          <p:cNvPr id="4" name="テキスト ボックス 3">
            <a:extLst>
              <a:ext uri="{FF2B5EF4-FFF2-40B4-BE49-F238E27FC236}">
                <a16:creationId xmlns:a16="http://schemas.microsoft.com/office/drawing/2014/main" id="{53BD4B24-28F0-63A9-3C8B-AD79F70CCC86}"/>
              </a:ext>
            </a:extLst>
          </p:cNvPr>
          <p:cNvSpPr txBox="1"/>
          <p:nvPr/>
        </p:nvSpPr>
        <p:spPr>
          <a:xfrm>
            <a:off x="7348452" y="141317"/>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⑪</a:t>
            </a:r>
          </a:p>
        </p:txBody>
      </p:sp>
      <p:sp>
        <p:nvSpPr>
          <p:cNvPr id="5" name="テキスト ボックス 4">
            <a:extLst>
              <a:ext uri="{FF2B5EF4-FFF2-40B4-BE49-F238E27FC236}">
                <a16:creationId xmlns:a16="http://schemas.microsoft.com/office/drawing/2014/main" id="{8AD8F6A1-7E14-3D45-C7F5-30FCFAF21FE8}"/>
              </a:ext>
            </a:extLst>
          </p:cNvPr>
          <p:cNvSpPr txBox="1"/>
          <p:nvPr/>
        </p:nvSpPr>
        <p:spPr>
          <a:xfrm>
            <a:off x="2959334" y="141317"/>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⑫</a:t>
            </a:r>
          </a:p>
        </p:txBody>
      </p:sp>
      <p:sp>
        <p:nvSpPr>
          <p:cNvPr id="6" name="テキスト ボックス 5">
            <a:extLst>
              <a:ext uri="{FF2B5EF4-FFF2-40B4-BE49-F238E27FC236}">
                <a16:creationId xmlns:a16="http://schemas.microsoft.com/office/drawing/2014/main" id="{00359B69-4BB5-9DEF-F317-D14FCCACBD4E}"/>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自分でできますか。</a:t>
            </a:r>
          </a:p>
        </p:txBody>
      </p:sp>
      <p:sp>
        <p:nvSpPr>
          <p:cNvPr id="7" name="正方形/長方形 6">
            <a:extLst>
              <a:ext uri="{FF2B5EF4-FFF2-40B4-BE49-F238E27FC236}">
                <a16:creationId xmlns:a16="http://schemas.microsoft.com/office/drawing/2014/main" id="{A179248E-09D0-79F8-ED3C-B37CEF4FC219}"/>
              </a:ext>
            </a:extLst>
          </p:cNvPr>
          <p:cNvSpPr/>
          <p:nvPr/>
        </p:nvSpPr>
        <p:spPr>
          <a:xfrm>
            <a:off x="1420992" y="508731"/>
            <a:ext cx="9241386" cy="634926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（コンテンツ</a:t>
            </a:r>
            <a:r>
              <a:rPr kumimoji="1" lang="en-US" altLang="ja-JP" dirty="0"/>
              <a:t>NO6</a:t>
            </a:r>
            <a:r>
              <a:rPr kumimoji="1" lang="ja-JP" altLang="en-US"/>
              <a:t>と同じもの）</a:t>
            </a:r>
            <a:endParaRPr kumimoji="1" lang="en-US" altLang="ja-JP" dirty="0"/>
          </a:p>
          <a:p>
            <a:pPr algn="ctr"/>
            <a:endParaRPr kumimoji="1" lang="en-US" altLang="ja-JP" dirty="0"/>
          </a:p>
          <a:p>
            <a:pPr algn="ctr"/>
            <a:endParaRPr lang="en-US" altLang="ja-JP" dirty="0"/>
          </a:p>
          <a:p>
            <a:pPr algn="ctr"/>
            <a:r>
              <a:rPr kumimoji="1" lang="en-US" altLang="ja-JP" dirty="0"/>
              <a:t>P48,49</a:t>
            </a:r>
          </a:p>
          <a:p>
            <a:pPr algn="ctr"/>
            <a:r>
              <a:rPr kumimoji="1" lang="ja-JP" altLang="en-US"/>
              <a:t>本文</a:t>
            </a:r>
          </a:p>
        </p:txBody>
      </p:sp>
    </p:spTree>
    <p:extLst>
      <p:ext uri="{BB962C8B-B14F-4D97-AF65-F5344CB8AC3E}">
        <p14:creationId xmlns:p14="http://schemas.microsoft.com/office/powerpoint/2010/main" val="200845824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C6B913C-F0B4-89E6-93F4-37DBBB79EB09}"/>
              </a:ext>
            </a:extLst>
          </p:cNvPr>
          <p:cNvSpPr txBox="1"/>
          <p:nvPr/>
        </p:nvSpPr>
        <p:spPr>
          <a:xfrm>
            <a:off x="8404168" y="141317"/>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⑩</a:t>
            </a:r>
          </a:p>
        </p:txBody>
      </p:sp>
      <p:sp>
        <p:nvSpPr>
          <p:cNvPr id="4" name="テキスト ボックス 3">
            <a:extLst>
              <a:ext uri="{FF2B5EF4-FFF2-40B4-BE49-F238E27FC236}">
                <a16:creationId xmlns:a16="http://schemas.microsoft.com/office/drawing/2014/main" id="{53BD4B24-28F0-63A9-3C8B-AD79F70CCC86}"/>
              </a:ext>
            </a:extLst>
          </p:cNvPr>
          <p:cNvSpPr txBox="1"/>
          <p:nvPr/>
        </p:nvSpPr>
        <p:spPr>
          <a:xfrm>
            <a:off x="7348452" y="141317"/>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⑪</a:t>
            </a:r>
          </a:p>
        </p:txBody>
      </p:sp>
      <p:sp>
        <p:nvSpPr>
          <p:cNvPr id="5" name="テキスト ボックス 4">
            <a:extLst>
              <a:ext uri="{FF2B5EF4-FFF2-40B4-BE49-F238E27FC236}">
                <a16:creationId xmlns:a16="http://schemas.microsoft.com/office/drawing/2014/main" id="{8AD8F6A1-7E14-3D45-C7F5-30FCFAF21FE8}"/>
              </a:ext>
            </a:extLst>
          </p:cNvPr>
          <p:cNvSpPr txBox="1"/>
          <p:nvPr/>
        </p:nvSpPr>
        <p:spPr>
          <a:xfrm>
            <a:off x="2959334" y="141317"/>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⑫</a:t>
            </a:r>
          </a:p>
        </p:txBody>
      </p:sp>
      <p:sp>
        <p:nvSpPr>
          <p:cNvPr id="6" name="テキスト ボックス 5">
            <a:extLst>
              <a:ext uri="{FF2B5EF4-FFF2-40B4-BE49-F238E27FC236}">
                <a16:creationId xmlns:a16="http://schemas.microsoft.com/office/drawing/2014/main" id="{00359B69-4BB5-9DEF-F317-D14FCCACBD4E}"/>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自分でできましたか。</a:t>
            </a:r>
          </a:p>
        </p:txBody>
      </p:sp>
      <p:cxnSp>
        <p:nvCxnSpPr>
          <p:cNvPr id="7" name="直線コネクタ 6">
            <a:extLst>
              <a:ext uri="{FF2B5EF4-FFF2-40B4-BE49-F238E27FC236}">
                <a16:creationId xmlns:a16="http://schemas.microsoft.com/office/drawing/2014/main" id="{24ACA03D-AD75-FC5E-23FC-7A964682DD1C}"/>
              </a:ext>
            </a:extLst>
          </p:cNvPr>
          <p:cNvCxnSpPr>
            <a:cxnSpLocks/>
          </p:cNvCxnSpPr>
          <p:nvPr/>
        </p:nvCxnSpPr>
        <p:spPr>
          <a:xfrm>
            <a:off x="8789324" y="818804"/>
            <a:ext cx="0" cy="26101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直線コネクタ 9">
            <a:extLst>
              <a:ext uri="{FF2B5EF4-FFF2-40B4-BE49-F238E27FC236}">
                <a16:creationId xmlns:a16="http://schemas.microsoft.com/office/drawing/2014/main" id="{5A13DB37-6D81-C849-A710-553FC60AC254}"/>
              </a:ext>
            </a:extLst>
          </p:cNvPr>
          <p:cNvCxnSpPr>
            <a:cxnSpLocks/>
          </p:cNvCxnSpPr>
          <p:nvPr/>
        </p:nvCxnSpPr>
        <p:spPr>
          <a:xfrm>
            <a:off x="8442959" y="730135"/>
            <a:ext cx="0" cy="2610196"/>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5609E302-6A23-6848-C180-BDABB9361BAC}"/>
              </a:ext>
            </a:extLst>
          </p:cNvPr>
          <p:cNvCxnSpPr>
            <a:cxnSpLocks/>
          </p:cNvCxnSpPr>
          <p:nvPr/>
        </p:nvCxnSpPr>
        <p:spPr>
          <a:xfrm>
            <a:off x="8118764" y="730135"/>
            <a:ext cx="0" cy="1580803"/>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13" name="楕円 12">
            <a:extLst>
              <a:ext uri="{FF2B5EF4-FFF2-40B4-BE49-F238E27FC236}">
                <a16:creationId xmlns:a16="http://schemas.microsoft.com/office/drawing/2014/main" id="{8AF4FBD4-66B6-E42A-AC82-AE02C9B91F5D}"/>
              </a:ext>
            </a:extLst>
          </p:cNvPr>
          <p:cNvSpPr/>
          <p:nvPr/>
        </p:nvSpPr>
        <p:spPr>
          <a:xfrm>
            <a:off x="7872153" y="2035233"/>
            <a:ext cx="232756" cy="257695"/>
          </a:xfrm>
          <a:prstGeom prst="ellipse">
            <a:avLst/>
          </a:prstGeom>
          <a:noFill/>
          <a:ln w="3810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A300FDE0-8006-DD69-6013-4E640D39815C}"/>
              </a:ext>
            </a:extLst>
          </p:cNvPr>
          <p:cNvSpPr/>
          <p:nvPr/>
        </p:nvSpPr>
        <p:spPr>
          <a:xfrm>
            <a:off x="1420992" y="508731"/>
            <a:ext cx="9241386" cy="634926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（コンテンツ</a:t>
            </a:r>
            <a:r>
              <a:rPr kumimoji="1" lang="en-US" altLang="ja-JP" dirty="0"/>
              <a:t>NO6</a:t>
            </a:r>
            <a:r>
              <a:rPr kumimoji="1" lang="ja-JP" altLang="en-US"/>
              <a:t>と同じもの）</a:t>
            </a:r>
            <a:endParaRPr kumimoji="1" lang="en-US" altLang="ja-JP" dirty="0"/>
          </a:p>
          <a:p>
            <a:pPr algn="ctr"/>
            <a:endParaRPr kumimoji="1" lang="en-US" altLang="ja-JP" dirty="0"/>
          </a:p>
          <a:p>
            <a:pPr algn="ctr"/>
            <a:endParaRPr lang="en-US" altLang="ja-JP" dirty="0"/>
          </a:p>
          <a:p>
            <a:pPr algn="ctr"/>
            <a:r>
              <a:rPr kumimoji="1" lang="en-US" altLang="ja-JP" dirty="0"/>
              <a:t>P48,49</a:t>
            </a:r>
          </a:p>
          <a:p>
            <a:pPr algn="ctr"/>
            <a:r>
              <a:rPr kumimoji="1" lang="ja-JP" altLang="en-US"/>
              <a:t>本文</a:t>
            </a:r>
          </a:p>
        </p:txBody>
      </p:sp>
    </p:spTree>
    <p:extLst>
      <p:ext uri="{BB962C8B-B14F-4D97-AF65-F5344CB8AC3E}">
        <p14:creationId xmlns:p14="http://schemas.microsoft.com/office/powerpoint/2010/main" val="297287807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8ADED8E7-403E-A7DF-93B9-3B2BDBFCF086}"/>
              </a:ext>
            </a:extLst>
          </p:cNvPr>
          <p:cNvSpPr/>
          <p:nvPr/>
        </p:nvSpPr>
        <p:spPr>
          <a:xfrm>
            <a:off x="6284422" y="1953487"/>
            <a:ext cx="457200" cy="3067397"/>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0BEA210A-D888-CC82-81E9-C3D6554B8F61}"/>
              </a:ext>
            </a:extLst>
          </p:cNvPr>
          <p:cNvSpPr/>
          <p:nvPr/>
        </p:nvSpPr>
        <p:spPr>
          <a:xfrm>
            <a:off x="2629594" y="1953487"/>
            <a:ext cx="457200" cy="3067397"/>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FBCA552F-7ED8-3BCD-744A-5431EE3647DE}"/>
              </a:ext>
            </a:extLst>
          </p:cNvPr>
          <p:cNvSpPr/>
          <p:nvPr/>
        </p:nvSpPr>
        <p:spPr>
          <a:xfrm>
            <a:off x="10429702" y="1953486"/>
            <a:ext cx="295104" cy="3067397"/>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DE3FA937-8DC7-827B-8DF0-12EE2DBDA6F2}"/>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全体を「見える化」します</a:t>
            </a:r>
          </a:p>
        </p:txBody>
      </p:sp>
      <p:sp>
        <p:nvSpPr>
          <p:cNvPr id="2" name="正方形/長方形 1">
            <a:extLst>
              <a:ext uri="{FF2B5EF4-FFF2-40B4-BE49-F238E27FC236}">
                <a16:creationId xmlns:a16="http://schemas.microsoft.com/office/drawing/2014/main" id="{754D1FE5-9BC9-327C-041B-6BE5CCFFD738}"/>
              </a:ext>
            </a:extLst>
          </p:cNvPr>
          <p:cNvSpPr/>
          <p:nvPr/>
        </p:nvSpPr>
        <p:spPr>
          <a:xfrm>
            <a:off x="78059" y="1953486"/>
            <a:ext cx="11313722" cy="3067398"/>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教科書本文の１段落から１２段落までを</a:t>
            </a:r>
            <a:endParaRPr kumimoji="1" lang="en-US" altLang="ja-JP" dirty="0"/>
          </a:p>
          <a:p>
            <a:pPr algn="ctr"/>
            <a:r>
              <a:rPr lang="ja-JP" altLang="en-US"/>
              <a:t>小さくして貼り付け</a:t>
            </a:r>
            <a:endParaRPr lang="en-US" altLang="ja-JP" dirty="0"/>
          </a:p>
          <a:p>
            <a:pPr algn="ctr"/>
            <a:endParaRPr kumimoji="1" lang="en-US" altLang="ja-JP" dirty="0"/>
          </a:p>
          <a:p>
            <a:pPr algn="ctr"/>
            <a:r>
              <a:rPr lang="ja-JP" altLang="en-US"/>
              <a:t>赤資格は「疑問（</a:t>
            </a:r>
            <a:r>
              <a:rPr lang="en-US" altLang="ja-JP" dirty="0"/>
              <a:t>〜</a:t>
            </a:r>
            <a:r>
              <a:rPr lang="ja-JP" altLang="en-US"/>
              <a:t>か）」の段落</a:t>
            </a:r>
            <a:endParaRPr kumimoji="1" lang="ja-JP" altLang="en-US"/>
          </a:p>
        </p:txBody>
      </p:sp>
    </p:spTree>
    <p:extLst>
      <p:ext uri="{BB962C8B-B14F-4D97-AF65-F5344CB8AC3E}">
        <p14:creationId xmlns:p14="http://schemas.microsoft.com/office/powerpoint/2010/main" val="208131232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8ADED8E7-403E-A7DF-93B9-3B2BDBFCF086}"/>
              </a:ext>
            </a:extLst>
          </p:cNvPr>
          <p:cNvSpPr/>
          <p:nvPr/>
        </p:nvSpPr>
        <p:spPr>
          <a:xfrm>
            <a:off x="6284422" y="1953487"/>
            <a:ext cx="457200" cy="3067397"/>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0BEA210A-D888-CC82-81E9-C3D6554B8F61}"/>
              </a:ext>
            </a:extLst>
          </p:cNvPr>
          <p:cNvSpPr/>
          <p:nvPr/>
        </p:nvSpPr>
        <p:spPr>
          <a:xfrm>
            <a:off x="2629594" y="1953487"/>
            <a:ext cx="457200" cy="3067397"/>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FBCA552F-7ED8-3BCD-744A-5431EE3647DE}"/>
              </a:ext>
            </a:extLst>
          </p:cNvPr>
          <p:cNvSpPr/>
          <p:nvPr/>
        </p:nvSpPr>
        <p:spPr>
          <a:xfrm>
            <a:off x="10429702" y="1953486"/>
            <a:ext cx="295104" cy="3067397"/>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a:extLst>
              <a:ext uri="{FF2B5EF4-FFF2-40B4-BE49-F238E27FC236}">
                <a16:creationId xmlns:a16="http://schemas.microsoft.com/office/drawing/2014/main" id="{0B1074EF-5487-FD1A-DC69-966DA1F805A5}"/>
              </a:ext>
            </a:extLst>
          </p:cNvPr>
          <p:cNvSpPr txBox="1"/>
          <p:nvPr/>
        </p:nvSpPr>
        <p:spPr>
          <a:xfrm>
            <a:off x="2446326" y="273578"/>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2" name="テキスト ボックス 11">
            <a:extLst>
              <a:ext uri="{FF2B5EF4-FFF2-40B4-BE49-F238E27FC236}">
                <a16:creationId xmlns:a16="http://schemas.microsoft.com/office/drawing/2014/main" id="{1222CAE8-E4FB-CD10-6C42-5A049EDA59FD}"/>
              </a:ext>
            </a:extLst>
          </p:cNvPr>
          <p:cNvSpPr txBox="1"/>
          <p:nvPr/>
        </p:nvSpPr>
        <p:spPr>
          <a:xfrm>
            <a:off x="6059822" y="288176"/>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3" name="テキスト ボックス 12">
            <a:extLst>
              <a:ext uri="{FF2B5EF4-FFF2-40B4-BE49-F238E27FC236}">
                <a16:creationId xmlns:a16="http://schemas.microsoft.com/office/drawing/2014/main" id="{1392EC57-8CE0-BF0C-E38F-93712F3F7B85}"/>
              </a:ext>
            </a:extLst>
          </p:cNvPr>
          <p:cNvSpPr txBox="1"/>
          <p:nvPr/>
        </p:nvSpPr>
        <p:spPr>
          <a:xfrm>
            <a:off x="10093806" y="288176"/>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2" name="テキスト ボックス 1">
            <a:extLst>
              <a:ext uri="{FF2B5EF4-FFF2-40B4-BE49-F238E27FC236}">
                <a16:creationId xmlns:a16="http://schemas.microsoft.com/office/drawing/2014/main" id="{A0F654CB-5ABF-7BAC-6024-7BD8E869D4BA}"/>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全体を「見える化」します</a:t>
            </a:r>
          </a:p>
        </p:txBody>
      </p:sp>
      <p:sp>
        <p:nvSpPr>
          <p:cNvPr id="4" name="正方形/長方形 3">
            <a:extLst>
              <a:ext uri="{FF2B5EF4-FFF2-40B4-BE49-F238E27FC236}">
                <a16:creationId xmlns:a16="http://schemas.microsoft.com/office/drawing/2014/main" id="{8DA24139-BA88-AC80-C56F-BA56B9970CF7}"/>
              </a:ext>
            </a:extLst>
          </p:cNvPr>
          <p:cNvSpPr/>
          <p:nvPr/>
        </p:nvSpPr>
        <p:spPr>
          <a:xfrm>
            <a:off x="78059" y="1953486"/>
            <a:ext cx="11313722" cy="3067398"/>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教科書本文の１段落から１２段落までを</a:t>
            </a:r>
            <a:endParaRPr kumimoji="1" lang="en-US" altLang="ja-JP" dirty="0"/>
          </a:p>
          <a:p>
            <a:pPr algn="ctr"/>
            <a:r>
              <a:rPr lang="ja-JP" altLang="en-US"/>
              <a:t>小さくして貼り付け</a:t>
            </a:r>
            <a:endParaRPr lang="en-US" altLang="ja-JP" dirty="0"/>
          </a:p>
          <a:p>
            <a:pPr algn="ctr"/>
            <a:endParaRPr kumimoji="1" lang="en-US" altLang="ja-JP" dirty="0"/>
          </a:p>
          <a:p>
            <a:pPr algn="ctr"/>
            <a:r>
              <a:rPr lang="ja-JP" altLang="en-US"/>
              <a:t>赤資格は「疑問（</a:t>
            </a:r>
            <a:r>
              <a:rPr lang="en-US" altLang="ja-JP" dirty="0"/>
              <a:t>〜</a:t>
            </a:r>
            <a:r>
              <a:rPr lang="ja-JP" altLang="en-US"/>
              <a:t>か）」の段落</a:t>
            </a:r>
            <a:endParaRPr kumimoji="1" lang="ja-JP" altLang="en-US"/>
          </a:p>
        </p:txBody>
      </p:sp>
    </p:spTree>
    <p:extLst>
      <p:ext uri="{BB962C8B-B14F-4D97-AF65-F5344CB8AC3E}">
        <p14:creationId xmlns:p14="http://schemas.microsoft.com/office/powerpoint/2010/main" val="1454354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CCEE3F3D-71A0-E52B-728E-EFCD17113248}"/>
              </a:ext>
            </a:extLst>
          </p:cNvPr>
          <p:cNvSpPr txBox="1"/>
          <p:nvPr/>
        </p:nvSpPr>
        <p:spPr>
          <a:xfrm>
            <a:off x="8636308"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5" name="テキスト ボックス 14">
            <a:extLst>
              <a:ext uri="{FF2B5EF4-FFF2-40B4-BE49-F238E27FC236}">
                <a16:creationId xmlns:a16="http://schemas.microsoft.com/office/drawing/2014/main" id="{FDBA8CFC-1E17-0143-097D-3F68F58B5D7D}"/>
              </a:ext>
            </a:extLst>
          </p:cNvPr>
          <p:cNvSpPr txBox="1"/>
          <p:nvPr/>
        </p:nvSpPr>
        <p:spPr>
          <a:xfrm>
            <a:off x="4508277"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2012149"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21" name="正方形/長方形 20">
            <a:extLst>
              <a:ext uri="{FF2B5EF4-FFF2-40B4-BE49-F238E27FC236}">
                <a16:creationId xmlns:a16="http://schemas.microsoft.com/office/drawing/2014/main" id="{9DAC2772-8C9A-C5D5-ABE2-B60794595425}"/>
              </a:ext>
            </a:extLst>
          </p:cNvPr>
          <p:cNvSpPr/>
          <p:nvPr/>
        </p:nvSpPr>
        <p:spPr>
          <a:xfrm>
            <a:off x="199509" y="157941"/>
            <a:ext cx="10183087" cy="2635135"/>
          </a:xfrm>
          <a:prstGeom prst="rect">
            <a:avLst/>
          </a:prstGeom>
          <a:noFill/>
          <a:ln w="38100">
            <a:solidFill>
              <a:srgbClr val="0066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0053B3E3-EAC2-AE36-2B38-2B6C406A0A9D}"/>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全体を「見える化」します</a:t>
            </a:r>
          </a:p>
        </p:txBody>
      </p:sp>
    </p:spTree>
    <p:extLst>
      <p:ext uri="{BB962C8B-B14F-4D97-AF65-F5344CB8AC3E}">
        <p14:creationId xmlns:p14="http://schemas.microsoft.com/office/powerpoint/2010/main" val="321997549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CCEE3F3D-71A0-E52B-728E-EFCD17113248}"/>
              </a:ext>
            </a:extLst>
          </p:cNvPr>
          <p:cNvSpPr txBox="1"/>
          <p:nvPr/>
        </p:nvSpPr>
        <p:spPr>
          <a:xfrm>
            <a:off x="8636308"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5" name="テキスト ボックス 14">
            <a:extLst>
              <a:ext uri="{FF2B5EF4-FFF2-40B4-BE49-F238E27FC236}">
                <a16:creationId xmlns:a16="http://schemas.microsoft.com/office/drawing/2014/main" id="{FDBA8CFC-1E17-0143-097D-3F68F58B5D7D}"/>
              </a:ext>
            </a:extLst>
          </p:cNvPr>
          <p:cNvSpPr txBox="1"/>
          <p:nvPr/>
        </p:nvSpPr>
        <p:spPr>
          <a:xfrm>
            <a:off x="4508277"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2012149"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20" name="正方形/長方形 19">
            <a:extLst>
              <a:ext uri="{FF2B5EF4-FFF2-40B4-BE49-F238E27FC236}">
                <a16:creationId xmlns:a16="http://schemas.microsoft.com/office/drawing/2014/main" id="{8707C75C-9938-72EA-0D53-83A22B069D0E}"/>
              </a:ext>
            </a:extLst>
          </p:cNvPr>
          <p:cNvSpPr/>
          <p:nvPr/>
        </p:nvSpPr>
        <p:spPr>
          <a:xfrm>
            <a:off x="199510" y="3000979"/>
            <a:ext cx="10183087" cy="3624265"/>
          </a:xfrm>
          <a:prstGeom prst="rect">
            <a:avLst/>
          </a:prstGeom>
          <a:noFill/>
          <a:ln w="38100">
            <a:solidFill>
              <a:srgbClr val="0066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9DAC2772-8C9A-C5D5-ABE2-B60794595425}"/>
              </a:ext>
            </a:extLst>
          </p:cNvPr>
          <p:cNvSpPr/>
          <p:nvPr/>
        </p:nvSpPr>
        <p:spPr>
          <a:xfrm>
            <a:off x="199509" y="157941"/>
            <a:ext cx="10183087" cy="2635135"/>
          </a:xfrm>
          <a:prstGeom prst="rect">
            <a:avLst/>
          </a:prstGeom>
          <a:noFill/>
          <a:ln w="38100">
            <a:solidFill>
              <a:srgbClr val="0066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テキスト ボックス 17">
            <a:extLst>
              <a:ext uri="{FF2B5EF4-FFF2-40B4-BE49-F238E27FC236}">
                <a16:creationId xmlns:a16="http://schemas.microsoft.com/office/drawing/2014/main" id="{02BABA5E-AB2E-2C4D-28D0-22348EC735B4}"/>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どちらが分かりやすいですか。</a:t>
            </a:r>
          </a:p>
        </p:txBody>
      </p:sp>
      <p:sp>
        <p:nvSpPr>
          <p:cNvPr id="22" name="矢印: 右 21">
            <a:extLst>
              <a:ext uri="{FF2B5EF4-FFF2-40B4-BE49-F238E27FC236}">
                <a16:creationId xmlns:a16="http://schemas.microsoft.com/office/drawing/2014/main" id="{22D3B7C5-6158-E0FD-49D4-DB57B33CFE4F}"/>
              </a:ext>
            </a:extLst>
          </p:cNvPr>
          <p:cNvSpPr/>
          <p:nvPr/>
        </p:nvSpPr>
        <p:spPr>
          <a:xfrm rot="16200000">
            <a:off x="4772121" y="2597504"/>
            <a:ext cx="714894" cy="923330"/>
          </a:xfrm>
          <a:prstGeom prst="rightArrow">
            <a:avLst/>
          </a:prstGeom>
          <a:solidFill>
            <a:srgbClr val="0066FF"/>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7" name="正方形/長方形 16">
            <a:extLst>
              <a:ext uri="{FF2B5EF4-FFF2-40B4-BE49-F238E27FC236}">
                <a16:creationId xmlns:a16="http://schemas.microsoft.com/office/drawing/2014/main" id="{B0A8F5C6-302E-7405-5B7B-88C5F6CC4EEF}"/>
              </a:ext>
            </a:extLst>
          </p:cNvPr>
          <p:cNvSpPr/>
          <p:nvPr/>
        </p:nvSpPr>
        <p:spPr>
          <a:xfrm>
            <a:off x="183535" y="3506906"/>
            <a:ext cx="10183087" cy="3067398"/>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コンテンツ</a:t>
            </a:r>
            <a:r>
              <a:rPr kumimoji="1" lang="en-US" altLang="ja-JP" dirty="0"/>
              <a:t>24</a:t>
            </a:r>
            <a:r>
              <a:rPr kumimoji="1" lang="ja-JP" altLang="en-US"/>
              <a:t>で作成した</a:t>
            </a:r>
            <a:endParaRPr kumimoji="1" lang="en-US" altLang="ja-JP" dirty="0"/>
          </a:p>
          <a:p>
            <a:pPr algn="ctr"/>
            <a:r>
              <a:rPr lang="ja-JP" altLang="en-US"/>
              <a:t>教科書本文１段落から１２段落の画像</a:t>
            </a:r>
            <a:endParaRPr kumimoji="1" lang="ja-JP" altLang="en-US"/>
          </a:p>
        </p:txBody>
      </p:sp>
    </p:spTree>
    <p:extLst>
      <p:ext uri="{BB962C8B-B14F-4D97-AF65-F5344CB8AC3E}">
        <p14:creationId xmlns:p14="http://schemas.microsoft.com/office/powerpoint/2010/main" val="422267760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ノートに段落番号を書きます。</a:t>
            </a:r>
          </a:p>
        </p:txBody>
      </p:sp>
    </p:spTree>
    <p:extLst>
      <p:ext uri="{BB962C8B-B14F-4D97-AF65-F5344CB8AC3E}">
        <p14:creationId xmlns:p14="http://schemas.microsoft.com/office/powerpoint/2010/main" val="19713870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CCEE3F3D-71A0-E52B-728E-EFCD17113248}"/>
              </a:ext>
            </a:extLst>
          </p:cNvPr>
          <p:cNvSpPr txBox="1"/>
          <p:nvPr/>
        </p:nvSpPr>
        <p:spPr>
          <a:xfrm>
            <a:off x="8636308"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5" name="テキスト ボックス 14">
            <a:extLst>
              <a:ext uri="{FF2B5EF4-FFF2-40B4-BE49-F238E27FC236}">
                <a16:creationId xmlns:a16="http://schemas.microsoft.com/office/drawing/2014/main" id="{FDBA8CFC-1E17-0143-097D-3F68F58B5D7D}"/>
              </a:ext>
            </a:extLst>
          </p:cNvPr>
          <p:cNvSpPr txBox="1"/>
          <p:nvPr/>
        </p:nvSpPr>
        <p:spPr>
          <a:xfrm>
            <a:off x="4508277"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2012149"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３つの</a:t>
            </a:r>
            <a:r>
              <a:rPr lang="ja-JP" altLang="en-US" sz="4000" dirty="0">
                <a:latin typeface="UD デジタル 教科書体 NK-R" panose="02020400000000000000" pitchFamily="18" charset="-128"/>
                <a:ea typeface="UD デジタル 教科書体 NK-R" panose="02020400000000000000" pitchFamily="18" charset="-128"/>
              </a:rPr>
              <a:t>問いがあります。</a:t>
            </a:r>
            <a:endParaRPr kumimoji="1" lang="ja-JP" altLang="en-US" sz="4000" dirty="0">
              <a:latin typeface="UD デジタル 教科書体 NK-R" panose="02020400000000000000" pitchFamily="18" charset="-128"/>
              <a:ea typeface="UD デジタル 教科書体 NK-R" panose="02020400000000000000" pitchFamily="18" charset="-128"/>
            </a:endParaRPr>
          </a:p>
        </p:txBody>
      </p:sp>
      <p:sp>
        <p:nvSpPr>
          <p:cNvPr id="21" name="正方形/長方形 20">
            <a:extLst>
              <a:ext uri="{FF2B5EF4-FFF2-40B4-BE49-F238E27FC236}">
                <a16:creationId xmlns:a16="http://schemas.microsoft.com/office/drawing/2014/main" id="{9DAC2772-8C9A-C5D5-ABE2-B60794595425}"/>
              </a:ext>
            </a:extLst>
          </p:cNvPr>
          <p:cNvSpPr/>
          <p:nvPr/>
        </p:nvSpPr>
        <p:spPr>
          <a:xfrm>
            <a:off x="199509" y="157941"/>
            <a:ext cx="10183087" cy="2635135"/>
          </a:xfrm>
          <a:prstGeom prst="rect">
            <a:avLst/>
          </a:prstGeom>
          <a:noFill/>
          <a:ln w="38100">
            <a:solidFill>
              <a:srgbClr val="0066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76655920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CCEE3F3D-71A0-E52B-728E-EFCD17113248}"/>
              </a:ext>
            </a:extLst>
          </p:cNvPr>
          <p:cNvSpPr txBox="1"/>
          <p:nvPr/>
        </p:nvSpPr>
        <p:spPr>
          <a:xfrm>
            <a:off x="8636308"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5" name="テキスト ボックス 14">
            <a:extLst>
              <a:ext uri="{FF2B5EF4-FFF2-40B4-BE49-F238E27FC236}">
                <a16:creationId xmlns:a16="http://schemas.microsoft.com/office/drawing/2014/main" id="{FDBA8CFC-1E17-0143-097D-3F68F58B5D7D}"/>
              </a:ext>
            </a:extLst>
          </p:cNvPr>
          <p:cNvSpPr txBox="1"/>
          <p:nvPr/>
        </p:nvSpPr>
        <p:spPr>
          <a:xfrm>
            <a:off x="4508277"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2012149"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問いの次は、何を探しますか。</a:t>
            </a:r>
          </a:p>
        </p:txBody>
      </p:sp>
    </p:spTree>
    <p:extLst>
      <p:ext uri="{BB962C8B-B14F-4D97-AF65-F5344CB8AC3E}">
        <p14:creationId xmlns:p14="http://schemas.microsoft.com/office/powerpoint/2010/main" val="302286220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alpha val="75000"/>
          </a:schemeClr>
        </a:solidFill>
        <a:effectLst/>
      </p:bgPr>
    </p:bg>
    <p:spTree>
      <p:nvGrpSpPr>
        <p:cNvPr id="1" name=""/>
        <p:cNvGrpSpPr/>
        <p:nvPr/>
      </p:nvGrpSpPr>
      <p:grpSpPr>
        <a:xfrm>
          <a:off x="0" y="0"/>
          <a:ext cx="0" cy="0"/>
          <a:chOff x="0" y="0"/>
          <a:chExt cx="0" cy="0"/>
        </a:xfrm>
      </p:grpSpPr>
      <p:sp>
        <p:nvSpPr>
          <p:cNvPr id="5" name="正方形/長方形 4">
            <a:extLst>
              <a:ext uri="{FF2B5EF4-FFF2-40B4-BE49-F238E27FC236}">
                <a16:creationId xmlns:a16="http://schemas.microsoft.com/office/drawing/2014/main" id="{95D6DB24-8AD4-B5E4-ACC4-F5B4B3F5299A}"/>
              </a:ext>
            </a:extLst>
          </p:cNvPr>
          <p:cNvSpPr/>
          <p:nvPr/>
        </p:nvSpPr>
        <p:spPr>
          <a:xfrm>
            <a:off x="1475307" y="0"/>
            <a:ext cx="9241386" cy="6858000"/>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t>P42,43</a:t>
            </a:r>
          </a:p>
          <a:p>
            <a:pPr algn="ctr"/>
            <a:r>
              <a:rPr kumimoji="1" lang="ja-JP" altLang="en-US"/>
              <a:t>タイトルページ</a:t>
            </a:r>
            <a:endParaRPr kumimoji="1" lang="en-US" altLang="ja-JP" dirty="0"/>
          </a:p>
          <a:p>
            <a:pPr algn="ctr"/>
            <a:r>
              <a:rPr lang="ja-JP" altLang="en-US"/>
              <a:t>見開き２ページでヤドカリとイソギンチャクの写真あり</a:t>
            </a:r>
            <a:endParaRPr lang="en-US" altLang="ja-JP" dirty="0"/>
          </a:p>
          <a:p>
            <a:pPr algn="ctr"/>
            <a:endParaRPr kumimoji="1" lang="en-US" altLang="ja-JP" dirty="0"/>
          </a:p>
          <a:p>
            <a:pPr algn="ctr"/>
            <a:r>
              <a:rPr lang="ja-JP" altLang="en-US"/>
              <a:t>タイトルの前の「文章の組み立てをとらえよう」に赤丸あり</a:t>
            </a:r>
            <a:endParaRPr kumimoji="1" lang="ja-JP" altLang="en-US"/>
          </a:p>
        </p:txBody>
      </p:sp>
      <p:sp>
        <p:nvSpPr>
          <p:cNvPr id="2" name="テキスト ボックス 1">
            <a:extLst>
              <a:ext uri="{FF2B5EF4-FFF2-40B4-BE49-F238E27FC236}">
                <a16:creationId xmlns:a16="http://schemas.microsoft.com/office/drawing/2014/main" id="{5E394742-3475-9AA6-D02A-911416424955}"/>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文章の組み立てをとらえよう。</a:t>
            </a:r>
          </a:p>
        </p:txBody>
      </p:sp>
      <p:sp>
        <p:nvSpPr>
          <p:cNvPr id="4" name="四角形: 角を丸くする 3">
            <a:extLst>
              <a:ext uri="{FF2B5EF4-FFF2-40B4-BE49-F238E27FC236}">
                <a16:creationId xmlns:a16="http://schemas.microsoft.com/office/drawing/2014/main" id="{9DDC7772-E797-9B99-8B2B-6A6BC71B4477}"/>
              </a:ext>
            </a:extLst>
          </p:cNvPr>
          <p:cNvSpPr/>
          <p:nvPr/>
        </p:nvSpPr>
        <p:spPr>
          <a:xfrm>
            <a:off x="10025149" y="232756"/>
            <a:ext cx="440575" cy="2543695"/>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415227754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CCEE3F3D-71A0-E52B-728E-EFCD17113248}"/>
              </a:ext>
            </a:extLst>
          </p:cNvPr>
          <p:cNvSpPr txBox="1"/>
          <p:nvPr/>
        </p:nvSpPr>
        <p:spPr>
          <a:xfrm>
            <a:off x="8636308"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5" name="テキスト ボックス 14">
            <a:extLst>
              <a:ext uri="{FF2B5EF4-FFF2-40B4-BE49-F238E27FC236}">
                <a16:creationId xmlns:a16="http://schemas.microsoft.com/office/drawing/2014/main" id="{FDBA8CFC-1E17-0143-097D-3F68F58B5D7D}"/>
              </a:ext>
            </a:extLst>
          </p:cNvPr>
          <p:cNvSpPr txBox="1"/>
          <p:nvPr/>
        </p:nvSpPr>
        <p:spPr>
          <a:xfrm>
            <a:off x="4508277"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2012149"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答えは何段落ですか。</a:t>
            </a:r>
          </a:p>
        </p:txBody>
      </p:sp>
      <p:sp>
        <p:nvSpPr>
          <p:cNvPr id="18" name="正方形/長方形 17">
            <a:extLst>
              <a:ext uri="{FF2B5EF4-FFF2-40B4-BE49-F238E27FC236}">
                <a16:creationId xmlns:a16="http://schemas.microsoft.com/office/drawing/2014/main" id="{8FD7DEB2-B49B-EAB6-BB19-4241ED9A9692}"/>
              </a:ext>
            </a:extLst>
          </p:cNvPr>
          <p:cNvSpPr/>
          <p:nvPr/>
        </p:nvSpPr>
        <p:spPr>
          <a:xfrm>
            <a:off x="342215" y="338051"/>
            <a:ext cx="5089392" cy="2804160"/>
          </a:xfrm>
          <a:prstGeom prst="rect">
            <a:avLst/>
          </a:prstGeom>
          <a:solidFill>
            <a:schemeClr val="bg1">
              <a:alpha val="8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descr="&#10;">
            <a:extLst>
              <a:ext uri="{FF2B5EF4-FFF2-40B4-BE49-F238E27FC236}">
                <a16:creationId xmlns:a16="http://schemas.microsoft.com/office/drawing/2014/main" id="{213422C4-BDF9-9050-D6CC-861AB6DB0DB5}"/>
              </a:ext>
            </a:extLst>
          </p:cNvPr>
          <p:cNvSpPr txBox="1"/>
          <p:nvPr/>
        </p:nvSpPr>
        <p:spPr>
          <a:xfrm>
            <a:off x="8020755" y="2917767"/>
            <a:ext cx="2154436"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3200" dirty="0">
                <a:latin typeface="UD デジタル 教科書体 NK-R" panose="02020400000000000000" pitchFamily="18" charset="-128"/>
                <a:ea typeface="UD デジタル 教科書体 NK-R" panose="02020400000000000000" pitchFamily="18" charset="-128"/>
              </a:rPr>
              <a:t>なぜ、ヤドカリは、いくつものイソギンチャクを貝がらにつけているのでしょうか。</a:t>
            </a:r>
            <a:endParaRPr kumimoji="1" lang="ja-JP" altLang="en-US" sz="32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99861687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CCEE3F3D-71A0-E52B-728E-EFCD17113248}"/>
              </a:ext>
            </a:extLst>
          </p:cNvPr>
          <p:cNvSpPr txBox="1"/>
          <p:nvPr/>
        </p:nvSpPr>
        <p:spPr>
          <a:xfrm>
            <a:off x="8636308"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5" name="テキスト ボックス 14">
            <a:extLst>
              <a:ext uri="{FF2B5EF4-FFF2-40B4-BE49-F238E27FC236}">
                <a16:creationId xmlns:a16="http://schemas.microsoft.com/office/drawing/2014/main" id="{FDBA8CFC-1E17-0143-097D-3F68F58B5D7D}"/>
              </a:ext>
            </a:extLst>
          </p:cNvPr>
          <p:cNvSpPr txBox="1"/>
          <p:nvPr/>
        </p:nvSpPr>
        <p:spPr>
          <a:xfrm>
            <a:off x="4508277"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2012149"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答えは何段落ですか。</a:t>
            </a:r>
          </a:p>
        </p:txBody>
      </p:sp>
      <p:sp>
        <p:nvSpPr>
          <p:cNvPr id="18" name="正方形/長方形 17">
            <a:extLst>
              <a:ext uri="{FF2B5EF4-FFF2-40B4-BE49-F238E27FC236}">
                <a16:creationId xmlns:a16="http://schemas.microsoft.com/office/drawing/2014/main" id="{8FD7DEB2-B49B-EAB6-BB19-4241ED9A9692}"/>
              </a:ext>
            </a:extLst>
          </p:cNvPr>
          <p:cNvSpPr/>
          <p:nvPr/>
        </p:nvSpPr>
        <p:spPr>
          <a:xfrm>
            <a:off x="342215" y="338051"/>
            <a:ext cx="5089392" cy="2804160"/>
          </a:xfrm>
          <a:prstGeom prst="rect">
            <a:avLst/>
          </a:prstGeom>
          <a:solidFill>
            <a:schemeClr val="bg1">
              <a:alpha val="8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888C5BE4-198D-A716-B073-727F5CF4BCC4}"/>
              </a:ext>
            </a:extLst>
          </p:cNvPr>
          <p:cNvSpPr txBox="1"/>
          <p:nvPr/>
        </p:nvSpPr>
        <p:spPr>
          <a:xfrm>
            <a:off x="6977230" y="1253070"/>
            <a:ext cx="923330" cy="1321724"/>
          </a:xfrm>
          <a:prstGeom prst="rect">
            <a:avLst/>
          </a:prstGeom>
          <a:solidFill>
            <a:schemeClr val="bg1"/>
          </a:solidFill>
          <a:ln w="19050">
            <a:no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まず</a:t>
            </a:r>
          </a:p>
        </p:txBody>
      </p:sp>
      <p:sp>
        <p:nvSpPr>
          <p:cNvPr id="20" name="テキスト ボックス 19">
            <a:extLst>
              <a:ext uri="{FF2B5EF4-FFF2-40B4-BE49-F238E27FC236}">
                <a16:creationId xmlns:a16="http://schemas.microsoft.com/office/drawing/2014/main" id="{B97D04AF-76C1-C33F-7F48-B869320AC74D}"/>
              </a:ext>
            </a:extLst>
          </p:cNvPr>
          <p:cNvSpPr txBox="1"/>
          <p:nvPr/>
        </p:nvSpPr>
        <p:spPr>
          <a:xfrm>
            <a:off x="6112326" y="1286319"/>
            <a:ext cx="923330" cy="1321724"/>
          </a:xfrm>
          <a:prstGeom prst="rect">
            <a:avLst/>
          </a:prstGeom>
          <a:solidFill>
            <a:schemeClr val="bg1"/>
          </a:solidFill>
          <a:ln w="19050">
            <a:no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次に</a:t>
            </a:r>
          </a:p>
        </p:txBody>
      </p:sp>
      <p:sp>
        <p:nvSpPr>
          <p:cNvPr id="21" name="テキスト ボックス 20">
            <a:extLst>
              <a:ext uri="{FF2B5EF4-FFF2-40B4-BE49-F238E27FC236}">
                <a16:creationId xmlns:a16="http://schemas.microsoft.com/office/drawing/2014/main" id="{144CB19F-071F-3CEF-90ED-D523387468A1}"/>
              </a:ext>
            </a:extLst>
          </p:cNvPr>
          <p:cNvSpPr txBox="1"/>
          <p:nvPr/>
        </p:nvSpPr>
        <p:spPr>
          <a:xfrm>
            <a:off x="5316735" y="1305098"/>
            <a:ext cx="923330" cy="1321724"/>
          </a:xfrm>
          <a:prstGeom prst="rect">
            <a:avLst/>
          </a:prstGeom>
          <a:solidFill>
            <a:schemeClr val="bg1"/>
          </a:solidFill>
          <a:ln w="19050">
            <a:no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実は</a:t>
            </a:r>
          </a:p>
        </p:txBody>
      </p:sp>
      <p:sp>
        <p:nvSpPr>
          <p:cNvPr id="22" name="テキスト ボックス 21" descr="&#10;">
            <a:extLst>
              <a:ext uri="{FF2B5EF4-FFF2-40B4-BE49-F238E27FC236}">
                <a16:creationId xmlns:a16="http://schemas.microsoft.com/office/drawing/2014/main" id="{9553691C-06D4-88EA-911A-81D8629C5C56}"/>
              </a:ext>
            </a:extLst>
          </p:cNvPr>
          <p:cNvSpPr txBox="1"/>
          <p:nvPr/>
        </p:nvSpPr>
        <p:spPr>
          <a:xfrm>
            <a:off x="8020755" y="2917767"/>
            <a:ext cx="2154436"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3200" dirty="0">
                <a:latin typeface="UD デジタル 教科書体 NK-R" panose="02020400000000000000" pitchFamily="18" charset="-128"/>
                <a:ea typeface="UD デジタル 教科書体 NK-R" panose="02020400000000000000" pitchFamily="18" charset="-128"/>
              </a:rPr>
              <a:t>なぜ、ヤドカリは、いくつものイソギンチャクを貝がらにつけているのでしょうか。</a:t>
            </a:r>
            <a:endParaRPr kumimoji="1" lang="ja-JP" altLang="en-US" sz="32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023415081"/>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CCEE3F3D-71A0-E52B-728E-EFCD17113248}"/>
              </a:ext>
            </a:extLst>
          </p:cNvPr>
          <p:cNvSpPr txBox="1"/>
          <p:nvPr/>
        </p:nvSpPr>
        <p:spPr>
          <a:xfrm>
            <a:off x="8636308"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5" name="テキスト ボックス 14">
            <a:extLst>
              <a:ext uri="{FF2B5EF4-FFF2-40B4-BE49-F238E27FC236}">
                <a16:creationId xmlns:a16="http://schemas.microsoft.com/office/drawing/2014/main" id="{FDBA8CFC-1E17-0143-097D-3F68F58B5D7D}"/>
              </a:ext>
            </a:extLst>
          </p:cNvPr>
          <p:cNvSpPr txBox="1"/>
          <p:nvPr/>
        </p:nvSpPr>
        <p:spPr>
          <a:xfrm>
            <a:off x="4508277"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2012149"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答えは何段落ですか。</a:t>
            </a:r>
          </a:p>
        </p:txBody>
      </p:sp>
      <p:sp>
        <p:nvSpPr>
          <p:cNvPr id="18" name="正方形/長方形 17">
            <a:extLst>
              <a:ext uri="{FF2B5EF4-FFF2-40B4-BE49-F238E27FC236}">
                <a16:creationId xmlns:a16="http://schemas.microsoft.com/office/drawing/2014/main" id="{8FD7DEB2-B49B-EAB6-BB19-4241ED9A9692}"/>
              </a:ext>
            </a:extLst>
          </p:cNvPr>
          <p:cNvSpPr/>
          <p:nvPr/>
        </p:nvSpPr>
        <p:spPr>
          <a:xfrm>
            <a:off x="342215" y="338051"/>
            <a:ext cx="5089392" cy="2804160"/>
          </a:xfrm>
          <a:prstGeom prst="rect">
            <a:avLst/>
          </a:prstGeom>
          <a:solidFill>
            <a:schemeClr val="bg1">
              <a:alpha val="8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888C5BE4-198D-A716-B073-727F5CF4BCC4}"/>
              </a:ext>
            </a:extLst>
          </p:cNvPr>
          <p:cNvSpPr txBox="1"/>
          <p:nvPr/>
        </p:nvSpPr>
        <p:spPr>
          <a:xfrm>
            <a:off x="6977230" y="1253070"/>
            <a:ext cx="923330" cy="1321724"/>
          </a:xfrm>
          <a:prstGeom prst="rect">
            <a:avLst/>
          </a:prstGeom>
          <a:solidFill>
            <a:schemeClr val="bg1"/>
          </a:solidFill>
          <a:ln w="19050">
            <a:no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まず</a:t>
            </a:r>
          </a:p>
        </p:txBody>
      </p:sp>
      <p:sp>
        <p:nvSpPr>
          <p:cNvPr id="20" name="テキスト ボックス 19">
            <a:extLst>
              <a:ext uri="{FF2B5EF4-FFF2-40B4-BE49-F238E27FC236}">
                <a16:creationId xmlns:a16="http://schemas.microsoft.com/office/drawing/2014/main" id="{B97D04AF-76C1-C33F-7F48-B869320AC74D}"/>
              </a:ext>
            </a:extLst>
          </p:cNvPr>
          <p:cNvSpPr txBox="1"/>
          <p:nvPr/>
        </p:nvSpPr>
        <p:spPr>
          <a:xfrm>
            <a:off x="6112326" y="1286319"/>
            <a:ext cx="923330" cy="1321724"/>
          </a:xfrm>
          <a:prstGeom prst="rect">
            <a:avLst/>
          </a:prstGeom>
          <a:solidFill>
            <a:schemeClr val="bg1"/>
          </a:solidFill>
          <a:ln w="19050">
            <a:no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次に</a:t>
            </a:r>
          </a:p>
        </p:txBody>
      </p:sp>
      <p:sp>
        <p:nvSpPr>
          <p:cNvPr id="21" name="テキスト ボックス 20">
            <a:extLst>
              <a:ext uri="{FF2B5EF4-FFF2-40B4-BE49-F238E27FC236}">
                <a16:creationId xmlns:a16="http://schemas.microsoft.com/office/drawing/2014/main" id="{144CB19F-071F-3CEF-90ED-D523387468A1}"/>
              </a:ext>
            </a:extLst>
          </p:cNvPr>
          <p:cNvSpPr txBox="1"/>
          <p:nvPr/>
        </p:nvSpPr>
        <p:spPr>
          <a:xfrm>
            <a:off x="5316735" y="1305098"/>
            <a:ext cx="923330" cy="1321724"/>
          </a:xfrm>
          <a:prstGeom prst="rect">
            <a:avLst/>
          </a:prstGeom>
          <a:solidFill>
            <a:schemeClr val="bg1"/>
          </a:solidFill>
          <a:ln w="19050">
            <a:noFill/>
          </a:ln>
        </p:spPr>
        <p:txBody>
          <a:bodyPr vert="eaVert" wrap="square" rtlCol="0">
            <a:spAutoFit/>
          </a:bodyPr>
          <a:lstStyle/>
          <a:p>
            <a:r>
              <a:rPr kumimoji="1" lang="ja-JP" altLang="en-US" sz="4800" dirty="0">
                <a:solidFill>
                  <a:srgbClr val="FF0000"/>
                </a:solidFill>
                <a:latin typeface="UD デジタル 教科書体 NK-R" panose="02020400000000000000" pitchFamily="18" charset="-128"/>
                <a:ea typeface="UD デジタル 教科書体 NK-R" panose="02020400000000000000" pitchFamily="18" charset="-128"/>
              </a:rPr>
              <a:t>実は</a:t>
            </a:r>
          </a:p>
        </p:txBody>
      </p:sp>
      <p:sp>
        <p:nvSpPr>
          <p:cNvPr id="22" name="テキスト ボックス 21" descr="&#10;">
            <a:extLst>
              <a:ext uri="{FF2B5EF4-FFF2-40B4-BE49-F238E27FC236}">
                <a16:creationId xmlns:a16="http://schemas.microsoft.com/office/drawing/2014/main" id="{917F64FE-6B0D-C411-9843-09C0D2D6848E}"/>
              </a:ext>
            </a:extLst>
          </p:cNvPr>
          <p:cNvSpPr txBox="1"/>
          <p:nvPr/>
        </p:nvSpPr>
        <p:spPr>
          <a:xfrm>
            <a:off x="8020755" y="2917767"/>
            <a:ext cx="2154436"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3200" dirty="0">
                <a:latin typeface="UD デジタル 教科書体 NK-R" panose="02020400000000000000" pitchFamily="18" charset="-128"/>
                <a:ea typeface="UD デジタル 教科書体 NK-R" panose="02020400000000000000" pitchFamily="18" charset="-128"/>
              </a:rPr>
              <a:t>なぜ、ヤドカリは、いくつものイソギンチャクを貝がらにつけているのでしょうか。</a:t>
            </a:r>
            <a:endParaRPr kumimoji="1" lang="ja-JP" altLang="en-US" sz="32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19145383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CCEE3F3D-71A0-E52B-728E-EFCD17113248}"/>
              </a:ext>
            </a:extLst>
          </p:cNvPr>
          <p:cNvSpPr txBox="1"/>
          <p:nvPr/>
        </p:nvSpPr>
        <p:spPr>
          <a:xfrm>
            <a:off x="8636308"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5" name="テキスト ボックス 14">
            <a:extLst>
              <a:ext uri="{FF2B5EF4-FFF2-40B4-BE49-F238E27FC236}">
                <a16:creationId xmlns:a16="http://schemas.microsoft.com/office/drawing/2014/main" id="{FDBA8CFC-1E17-0143-097D-3F68F58B5D7D}"/>
              </a:ext>
            </a:extLst>
          </p:cNvPr>
          <p:cNvSpPr txBox="1"/>
          <p:nvPr/>
        </p:nvSpPr>
        <p:spPr>
          <a:xfrm>
            <a:off x="4508277"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2012149"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答えは何段落ですか。</a:t>
            </a:r>
          </a:p>
        </p:txBody>
      </p:sp>
      <p:sp>
        <p:nvSpPr>
          <p:cNvPr id="18" name="正方形/長方形 17">
            <a:extLst>
              <a:ext uri="{FF2B5EF4-FFF2-40B4-BE49-F238E27FC236}">
                <a16:creationId xmlns:a16="http://schemas.microsoft.com/office/drawing/2014/main" id="{8FD7DEB2-B49B-EAB6-BB19-4241ED9A9692}"/>
              </a:ext>
            </a:extLst>
          </p:cNvPr>
          <p:cNvSpPr/>
          <p:nvPr/>
        </p:nvSpPr>
        <p:spPr>
          <a:xfrm>
            <a:off x="342215" y="338051"/>
            <a:ext cx="5089392" cy="2804160"/>
          </a:xfrm>
          <a:prstGeom prst="rect">
            <a:avLst/>
          </a:prstGeom>
          <a:solidFill>
            <a:schemeClr val="bg1">
              <a:alpha val="8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144CB19F-071F-3CEF-90ED-D523387468A1}"/>
              </a:ext>
            </a:extLst>
          </p:cNvPr>
          <p:cNvSpPr txBox="1"/>
          <p:nvPr/>
        </p:nvSpPr>
        <p:spPr>
          <a:xfrm>
            <a:off x="5318759" y="1371601"/>
            <a:ext cx="923330" cy="1321724"/>
          </a:xfrm>
          <a:prstGeom prst="rect">
            <a:avLst/>
          </a:prstGeom>
          <a:solidFill>
            <a:schemeClr val="bg1"/>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答え</a:t>
            </a:r>
          </a:p>
        </p:txBody>
      </p:sp>
      <p:sp>
        <p:nvSpPr>
          <p:cNvPr id="22" name="テキスト ボックス 21" descr="&#10;">
            <a:extLst>
              <a:ext uri="{FF2B5EF4-FFF2-40B4-BE49-F238E27FC236}">
                <a16:creationId xmlns:a16="http://schemas.microsoft.com/office/drawing/2014/main" id="{CB7D2788-3A8A-7D07-5D1F-4D980C131555}"/>
              </a:ext>
            </a:extLst>
          </p:cNvPr>
          <p:cNvSpPr txBox="1"/>
          <p:nvPr/>
        </p:nvSpPr>
        <p:spPr>
          <a:xfrm>
            <a:off x="8020755" y="2917767"/>
            <a:ext cx="2154436"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3200" dirty="0">
                <a:latin typeface="UD デジタル 教科書体 NK-R" panose="02020400000000000000" pitchFamily="18" charset="-128"/>
                <a:ea typeface="UD デジタル 教科書体 NK-R" panose="02020400000000000000" pitchFamily="18" charset="-128"/>
              </a:rPr>
              <a:t>なぜ、ヤドカリは、いくつものイソギンチャクを貝がらにつけているのでしょうか。</a:t>
            </a:r>
            <a:endParaRPr kumimoji="1" lang="ja-JP" altLang="en-US" sz="3200" dirty="0">
              <a:latin typeface="UD デジタル 教科書体 NK-R" panose="02020400000000000000" pitchFamily="18" charset="-128"/>
              <a:ea typeface="UD デジタル 教科書体 NK-R" panose="02020400000000000000" pitchFamily="18" charset="-128"/>
            </a:endParaRPr>
          </a:p>
        </p:txBody>
      </p:sp>
      <p:cxnSp>
        <p:nvCxnSpPr>
          <p:cNvPr id="20" name="直線矢印コネクタ 19">
            <a:extLst>
              <a:ext uri="{FF2B5EF4-FFF2-40B4-BE49-F238E27FC236}">
                <a16:creationId xmlns:a16="http://schemas.microsoft.com/office/drawing/2014/main" id="{D58C8C7A-27A4-DCFB-F97E-DAAF03370E45}"/>
              </a:ext>
            </a:extLst>
          </p:cNvPr>
          <p:cNvCxnSpPr/>
          <p:nvPr/>
        </p:nvCxnSpPr>
        <p:spPr>
          <a:xfrm flipH="1">
            <a:off x="6334298" y="1903615"/>
            <a:ext cx="223612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0268815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CCEE3F3D-71A0-E52B-728E-EFCD17113248}"/>
              </a:ext>
            </a:extLst>
          </p:cNvPr>
          <p:cNvSpPr txBox="1"/>
          <p:nvPr/>
        </p:nvSpPr>
        <p:spPr>
          <a:xfrm>
            <a:off x="8636308"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5" name="テキスト ボックス 14">
            <a:extLst>
              <a:ext uri="{FF2B5EF4-FFF2-40B4-BE49-F238E27FC236}">
                <a16:creationId xmlns:a16="http://schemas.microsoft.com/office/drawing/2014/main" id="{FDBA8CFC-1E17-0143-097D-3F68F58B5D7D}"/>
              </a:ext>
            </a:extLst>
          </p:cNvPr>
          <p:cNvSpPr txBox="1"/>
          <p:nvPr/>
        </p:nvSpPr>
        <p:spPr>
          <a:xfrm>
            <a:off x="4508277"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2012149"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答えは何段落ですか。</a:t>
            </a:r>
          </a:p>
        </p:txBody>
      </p:sp>
      <p:sp>
        <p:nvSpPr>
          <p:cNvPr id="18" name="正方形/長方形 17">
            <a:extLst>
              <a:ext uri="{FF2B5EF4-FFF2-40B4-BE49-F238E27FC236}">
                <a16:creationId xmlns:a16="http://schemas.microsoft.com/office/drawing/2014/main" id="{8FD7DEB2-B49B-EAB6-BB19-4241ED9A9692}"/>
              </a:ext>
            </a:extLst>
          </p:cNvPr>
          <p:cNvSpPr/>
          <p:nvPr/>
        </p:nvSpPr>
        <p:spPr>
          <a:xfrm>
            <a:off x="342215" y="338051"/>
            <a:ext cx="5089392" cy="2804160"/>
          </a:xfrm>
          <a:prstGeom prst="rect">
            <a:avLst/>
          </a:prstGeom>
          <a:solidFill>
            <a:schemeClr val="bg1">
              <a:alpha val="8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144CB19F-071F-3CEF-90ED-D523387468A1}"/>
              </a:ext>
            </a:extLst>
          </p:cNvPr>
          <p:cNvSpPr txBox="1"/>
          <p:nvPr/>
        </p:nvSpPr>
        <p:spPr>
          <a:xfrm>
            <a:off x="5318759" y="1371601"/>
            <a:ext cx="923330" cy="1321724"/>
          </a:xfrm>
          <a:prstGeom prst="rect">
            <a:avLst/>
          </a:prstGeom>
          <a:solidFill>
            <a:schemeClr val="bg1"/>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答え</a:t>
            </a:r>
          </a:p>
        </p:txBody>
      </p:sp>
      <p:sp>
        <p:nvSpPr>
          <p:cNvPr id="22" name="テキスト ボックス 21" descr="&#10;">
            <a:extLst>
              <a:ext uri="{FF2B5EF4-FFF2-40B4-BE49-F238E27FC236}">
                <a16:creationId xmlns:a16="http://schemas.microsoft.com/office/drawing/2014/main" id="{CB7D2788-3A8A-7D07-5D1F-4D980C131555}"/>
              </a:ext>
            </a:extLst>
          </p:cNvPr>
          <p:cNvSpPr txBox="1"/>
          <p:nvPr/>
        </p:nvSpPr>
        <p:spPr>
          <a:xfrm>
            <a:off x="8020755" y="2917767"/>
            <a:ext cx="2154436"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3200" dirty="0">
                <a:latin typeface="UD デジタル 教科書体 NK-R" panose="02020400000000000000" pitchFamily="18" charset="-128"/>
                <a:ea typeface="UD デジタル 教科書体 NK-R" panose="02020400000000000000" pitchFamily="18" charset="-128"/>
              </a:rPr>
              <a:t>なぜ、ヤドカリは、いくつものイソギンチャクを貝がらにつけているのでしょうか。</a:t>
            </a:r>
            <a:endParaRPr kumimoji="1" lang="ja-JP" altLang="en-US" sz="3200" dirty="0">
              <a:latin typeface="UD デジタル 教科書体 NK-R" panose="02020400000000000000" pitchFamily="18" charset="-128"/>
              <a:ea typeface="UD デジタル 教科書体 NK-R" panose="02020400000000000000" pitchFamily="18" charset="-128"/>
            </a:endParaRPr>
          </a:p>
        </p:txBody>
      </p:sp>
      <p:cxnSp>
        <p:nvCxnSpPr>
          <p:cNvPr id="20" name="直線矢印コネクタ 19">
            <a:extLst>
              <a:ext uri="{FF2B5EF4-FFF2-40B4-BE49-F238E27FC236}">
                <a16:creationId xmlns:a16="http://schemas.microsoft.com/office/drawing/2014/main" id="{D58C8C7A-27A4-DCFB-F97E-DAAF03370E45}"/>
              </a:ext>
            </a:extLst>
          </p:cNvPr>
          <p:cNvCxnSpPr/>
          <p:nvPr/>
        </p:nvCxnSpPr>
        <p:spPr>
          <a:xfrm flipH="1">
            <a:off x="6334298" y="1903615"/>
            <a:ext cx="223612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pic>
        <p:nvPicPr>
          <p:cNvPr id="23" name="図 22">
            <a:extLst>
              <a:ext uri="{FF2B5EF4-FFF2-40B4-BE49-F238E27FC236}">
                <a16:creationId xmlns:a16="http://schemas.microsoft.com/office/drawing/2014/main" id="{4EAF1192-6029-D658-225C-3D04A6CDFC65}"/>
              </a:ext>
            </a:extLst>
          </p:cNvPr>
          <p:cNvPicPr>
            <a:picLocks noChangeAspect="1"/>
          </p:cNvPicPr>
          <p:nvPr/>
        </p:nvPicPr>
        <p:blipFill>
          <a:blip r:embed="rId2"/>
          <a:stretch>
            <a:fillRect/>
          </a:stretch>
        </p:blipFill>
        <p:spPr>
          <a:xfrm>
            <a:off x="1016359" y="137159"/>
            <a:ext cx="4069272" cy="6513022"/>
          </a:xfrm>
          <a:prstGeom prst="rect">
            <a:avLst/>
          </a:prstGeom>
        </p:spPr>
      </p:pic>
      <p:sp>
        <p:nvSpPr>
          <p:cNvPr id="24" name="正方形/長方形 23">
            <a:extLst>
              <a:ext uri="{FF2B5EF4-FFF2-40B4-BE49-F238E27FC236}">
                <a16:creationId xmlns:a16="http://schemas.microsoft.com/office/drawing/2014/main" id="{875AC6B1-A513-8C15-C7A2-529913FC4E4C}"/>
              </a:ext>
            </a:extLst>
          </p:cNvPr>
          <p:cNvSpPr/>
          <p:nvPr/>
        </p:nvSpPr>
        <p:spPr>
          <a:xfrm>
            <a:off x="856211" y="137159"/>
            <a:ext cx="4370339" cy="6583682"/>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Tree>
    <p:extLst>
      <p:ext uri="{BB962C8B-B14F-4D97-AF65-F5344CB8AC3E}">
        <p14:creationId xmlns:p14="http://schemas.microsoft.com/office/powerpoint/2010/main" val="233568857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CCEE3F3D-71A0-E52B-728E-EFCD17113248}"/>
              </a:ext>
            </a:extLst>
          </p:cNvPr>
          <p:cNvSpPr txBox="1"/>
          <p:nvPr/>
        </p:nvSpPr>
        <p:spPr>
          <a:xfrm>
            <a:off x="8636308"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5" name="テキスト ボックス 14">
            <a:extLst>
              <a:ext uri="{FF2B5EF4-FFF2-40B4-BE49-F238E27FC236}">
                <a16:creationId xmlns:a16="http://schemas.microsoft.com/office/drawing/2014/main" id="{FDBA8CFC-1E17-0143-097D-3F68F58B5D7D}"/>
              </a:ext>
            </a:extLst>
          </p:cNvPr>
          <p:cNvSpPr txBox="1"/>
          <p:nvPr/>
        </p:nvSpPr>
        <p:spPr>
          <a:xfrm>
            <a:off x="4508277"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2012149"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答え</a:t>
            </a:r>
            <a:r>
              <a:rPr lang="ja-JP" altLang="en-US" sz="4000" dirty="0">
                <a:latin typeface="UD デジタル 教科書体 NK-R" panose="02020400000000000000" pitchFamily="18" charset="-128"/>
                <a:ea typeface="UD デジタル 教科書体 NK-R" panose="02020400000000000000" pitchFamily="18" charset="-128"/>
              </a:rPr>
              <a:t>の文は、どれですか。</a:t>
            </a:r>
            <a:endParaRPr kumimoji="1" lang="ja-JP" altLang="en-US" sz="4000" dirty="0">
              <a:latin typeface="UD デジタル 教科書体 NK-R" panose="02020400000000000000" pitchFamily="18" charset="-128"/>
              <a:ea typeface="UD デジタル 教科書体 NK-R" panose="02020400000000000000" pitchFamily="18" charset="-128"/>
            </a:endParaRPr>
          </a:p>
        </p:txBody>
      </p:sp>
      <p:sp>
        <p:nvSpPr>
          <p:cNvPr id="18" name="正方形/長方形 17">
            <a:extLst>
              <a:ext uri="{FF2B5EF4-FFF2-40B4-BE49-F238E27FC236}">
                <a16:creationId xmlns:a16="http://schemas.microsoft.com/office/drawing/2014/main" id="{8FD7DEB2-B49B-EAB6-BB19-4241ED9A9692}"/>
              </a:ext>
            </a:extLst>
          </p:cNvPr>
          <p:cNvSpPr/>
          <p:nvPr/>
        </p:nvSpPr>
        <p:spPr>
          <a:xfrm>
            <a:off x="342215" y="338051"/>
            <a:ext cx="5089392" cy="2804160"/>
          </a:xfrm>
          <a:prstGeom prst="rect">
            <a:avLst/>
          </a:prstGeom>
          <a:solidFill>
            <a:schemeClr val="bg1">
              <a:alpha val="8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144CB19F-071F-3CEF-90ED-D523387468A1}"/>
              </a:ext>
            </a:extLst>
          </p:cNvPr>
          <p:cNvSpPr txBox="1"/>
          <p:nvPr/>
        </p:nvSpPr>
        <p:spPr>
          <a:xfrm>
            <a:off x="5318759" y="1371601"/>
            <a:ext cx="923330" cy="1321724"/>
          </a:xfrm>
          <a:prstGeom prst="rect">
            <a:avLst/>
          </a:prstGeom>
          <a:solidFill>
            <a:schemeClr val="bg1"/>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答え</a:t>
            </a:r>
          </a:p>
        </p:txBody>
      </p:sp>
      <p:sp>
        <p:nvSpPr>
          <p:cNvPr id="22" name="テキスト ボックス 21" descr="&#10;">
            <a:extLst>
              <a:ext uri="{FF2B5EF4-FFF2-40B4-BE49-F238E27FC236}">
                <a16:creationId xmlns:a16="http://schemas.microsoft.com/office/drawing/2014/main" id="{CB7D2788-3A8A-7D07-5D1F-4D980C131555}"/>
              </a:ext>
            </a:extLst>
          </p:cNvPr>
          <p:cNvSpPr txBox="1"/>
          <p:nvPr/>
        </p:nvSpPr>
        <p:spPr>
          <a:xfrm>
            <a:off x="8020755" y="2917767"/>
            <a:ext cx="2154436"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3200" dirty="0">
                <a:latin typeface="UD デジタル 教科書体 NK-R" panose="02020400000000000000" pitchFamily="18" charset="-128"/>
                <a:ea typeface="UD デジタル 教科書体 NK-R" panose="02020400000000000000" pitchFamily="18" charset="-128"/>
              </a:rPr>
              <a:t>なぜ、ヤドカリは、いくつものイソギンチャクを貝がらにつけているのでしょうか。</a:t>
            </a:r>
            <a:endParaRPr kumimoji="1" lang="ja-JP" altLang="en-US" sz="3200" dirty="0">
              <a:latin typeface="UD デジタル 教科書体 NK-R" panose="02020400000000000000" pitchFamily="18" charset="-128"/>
              <a:ea typeface="UD デジタル 教科書体 NK-R" panose="02020400000000000000" pitchFamily="18" charset="-128"/>
            </a:endParaRPr>
          </a:p>
        </p:txBody>
      </p:sp>
      <p:cxnSp>
        <p:nvCxnSpPr>
          <p:cNvPr id="20" name="直線矢印コネクタ 19">
            <a:extLst>
              <a:ext uri="{FF2B5EF4-FFF2-40B4-BE49-F238E27FC236}">
                <a16:creationId xmlns:a16="http://schemas.microsoft.com/office/drawing/2014/main" id="{D58C8C7A-27A4-DCFB-F97E-DAAF03370E45}"/>
              </a:ext>
            </a:extLst>
          </p:cNvPr>
          <p:cNvCxnSpPr/>
          <p:nvPr/>
        </p:nvCxnSpPr>
        <p:spPr>
          <a:xfrm flipH="1">
            <a:off x="6334298" y="1903615"/>
            <a:ext cx="223612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pic>
        <p:nvPicPr>
          <p:cNvPr id="23" name="図 22">
            <a:extLst>
              <a:ext uri="{FF2B5EF4-FFF2-40B4-BE49-F238E27FC236}">
                <a16:creationId xmlns:a16="http://schemas.microsoft.com/office/drawing/2014/main" id="{4EAF1192-6029-D658-225C-3D04A6CDFC65}"/>
              </a:ext>
            </a:extLst>
          </p:cNvPr>
          <p:cNvPicPr>
            <a:picLocks noChangeAspect="1"/>
          </p:cNvPicPr>
          <p:nvPr/>
        </p:nvPicPr>
        <p:blipFill>
          <a:blip r:embed="rId2"/>
          <a:stretch>
            <a:fillRect/>
          </a:stretch>
        </p:blipFill>
        <p:spPr>
          <a:xfrm>
            <a:off x="1016359" y="137159"/>
            <a:ext cx="4069272" cy="6513022"/>
          </a:xfrm>
          <a:prstGeom prst="rect">
            <a:avLst/>
          </a:prstGeom>
        </p:spPr>
      </p:pic>
      <p:sp>
        <p:nvSpPr>
          <p:cNvPr id="24" name="正方形/長方形 23">
            <a:extLst>
              <a:ext uri="{FF2B5EF4-FFF2-40B4-BE49-F238E27FC236}">
                <a16:creationId xmlns:a16="http://schemas.microsoft.com/office/drawing/2014/main" id="{875AC6B1-A513-8C15-C7A2-529913FC4E4C}"/>
              </a:ext>
            </a:extLst>
          </p:cNvPr>
          <p:cNvSpPr/>
          <p:nvPr/>
        </p:nvSpPr>
        <p:spPr>
          <a:xfrm>
            <a:off x="856211" y="137159"/>
            <a:ext cx="4370339" cy="6583682"/>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 name="直線コネクタ 24">
            <a:extLst>
              <a:ext uri="{FF2B5EF4-FFF2-40B4-BE49-F238E27FC236}">
                <a16:creationId xmlns:a16="http://schemas.microsoft.com/office/drawing/2014/main" id="{F2FAC71A-9B5C-2BA8-052C-DF402766C256}"/>
              </a:ext>
            </a:extLst>
          </p:cNvPr>
          <p:cNvCxnSpPr/>
          <p:nvPr/>
        </p:nvCxnSpPr>
        <p:spPr>
          <a:xfrm flipH="1">
            <a:off x="3034145" y="931025"/>
            <a:ext cx="515390" cy="266008"/>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2D628DEC-21CA-9893-3047-8DDC2F8C51CA}"/>
              </a:ext>
            </a:extLst>
          </p:cNvPr>
          <p:cNvCxnSpPr/>
          <p:nvPr/>
        </p:nvCxnSpPr>
        <p:spPr>
          <a:xfrm flipH="1">
            <a:off x="1661434" y="2535382"/>
            <a:ext cx="515390" cy="266008"/>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86ABE551-EEAC-9A0C-521D-7575C1783040}"/>
              </a:ext>
            </a:extLst>
          </p:cNvPr>
          <p:cNvCxnSpPr/>
          <p:nvPr/>
        </p:nvCxnSpPr>
        <p:spPr>
          <a:xfrm flipH="1">
            <a:off x="940731" y="5339541"/>
            <a:ext cx="515390" cy="266008"/>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76149626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CCEE3F3D-71A0-E52B-728E-EFCD17113248}"/>
              </a:ext>
            </a:extLst>
          </p:cNvPr>
          <p:cNvSpPr txBox="1"/>
          <p:nvPr/>
        </p:nvSpPr>
        <p:spPr>
          <a:xfrm>
            <a:off x="8636308"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5" name="テキスト ボックス 14">
            <a:extLst>
              <a:ext uri="{FF2B5EF4-FFF2-40B4-BE49-F238E27FC236}">
                <a16:creationId xmlns:a16="http://schemas.microsoft.com/office/drawing/2014/main" id="{FDBA8CFC-1E17-0143-097D-3F68F58B5D7D}"/>
              </a:ext>
            </a:extLst>
          </p:cNvPr>
          <p:cNvSpPr txBox="1"/>
          <p:nvPr/>
        </p:nvSpPr>
        <p:spPr>
          <a:xfrm>
            <a:off x="4508277"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2012149"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答え</a:t>
            </a:r>
            <a:r>
              <a:rPr lang="ja-JP" altLang="en-US" sz="4000" dirty="0">
                <a:latin typeface="UD デジタル 教科書体 NK-R" panose="02020400000000000000" pitchFamily="18" charset="-128"/>
                <a:ea typeface="UD デジタル 教科書体 NK-R" panose="02020400000000000000" pitchFamily="18" charset="-128"/>
              </a:rPr>
              <a:t>の文は、どれですか。</a:t>
            </a:r>
            <a:endParaRPr kumimoji="1" lang="ja-JP" altLang="en-US" sz="4000" dirty="0">
              <a:latin typeface="UD デジタル 教科書体 NK-R" panose="02020400000000000000" pitchFamily="18" charset="-128"/>
              <a:ea typeface="UD デジタル 教科書体 NK-R" panose="02020400000000000000" pitchFamily="18" charset="-128"/>
            </a:endParaRPr>
          </a:p>
        </p:txBody>
      </p:sp>
      <p:sp>
        <p:nvSpPr>
          <p:cNvPr id="18" name="正方形/長方形 17">
            <a:extLst>
              <a:ext uri="{FF2B5EF4-FFF2-40B4-BE49-F238E27FC236}">
                <a16:creationId xmlns:a16="http://schemas.microsoft.com/office/drawing/2014/main" id="{8FD7DEB2-B49B-EAB6-BB19-4241ED9A9692}"/>
              </a:ext>
            </a:extLst>
          </p:cNvPr>
          <p:cNvSpPr/>
          <p:nvPr/>
        </p:nvSpPr>
        <p:spPr>
          <a:xfrm>
            <a:off x="342215" y="338051"/>
            <a:ext cx="5089392" cy="2804160"/>
          </a:xfrm>
          <a:prstGeom prst="rect">
            <a:avLst/>
          </a:prstGeom>
          <a:solidFill>
            <a:schemeClr val="bg1">
              <a:alpha val="8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144CB19F-071F-3CEF-90ED-D523387468A1}"/>
              </a:ext>
            </a:extLst>
          </p:cNvPr>
          <p:cNvSpPr txBox="1"/>
          <p:nvPr/>
        </p:nvSpPr>
        <p:spPr>
          <a:xfrm>
            <a:off x="5318759" y="1371601"/>
            <a:ext cx="923330" cy="1321724"/>
          </a:xfrm>
          <a:prstGeom prst="rect">
            <a:avLst/>
          </a:prstGeom>
          <a:solidFill>
            <a:schemeClr val="bg1"/>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答え</a:t>
            </a:r>
          </a:p>
        </p:txBody>
      </p:sp>
      <p:sp>
        <p:nvSpPr>
          <p:cNvPr id="22" name="テキスト ボックス 21" descr="&#10;">
            <a:extLst>
              <a:ext uri="{FF2B5EF4-FFF2-40B4-BE49-F238E27FC236}">
                <a16:creationId xmlns:a16="http://schemas.microsoft.com/office/drawing/2014/main" id="{CB7D2788-3A8A-7D07-5D1F-4D980C131555}"/>
              </a:ext>
            </a:extLst>
          </p:cNvPr>
          <p:cNvSpPr txBox="1"/>
          <p:nvPr/>
        </p:nvSpPr>
        <p:spPr>
          <a:xfrm>
            <a:off x="8020755" y="2917767"/>
            <a:ext cx="2154436"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3200" dirty="0">
                <a:latin typeface="UD デジタル 教科書体 NK-R" panose="02020400000000000000" pitchFamily="18" charset="-128"/>
                <a:ea typeface="UD デジタル 教科書体 NK-R" panose="02020400000000000000" pitchFamily="18" charset="-128"/>
              </a:rPr>
              <a:t>なぜ、ヤドカリは、いくつものイソギンチャクを貝がらにつけているのでしょうか。</a:t>
            </a:r>
            <a:endParaRPr kumimoji="1" lang="ja-JP" altLang="en-US" sz="3200" dirty="0">
              <a:latin typeface="UD デジタル 教科書体 NK-R" panose="02020400000000000000" pitchFamily="18" charset="-128"/>
              <a:ea typeface="UD デジタル 教科書体 NK-R" panose="02020400000000000000" pitchFamily="18" charset="-128"/>
            </a:endParaRPr>
          </a:p>
        </p:txBody>
      </p:sp>
      <p:cxnSp>
        <p:nvCxnSpPr>
          <p:cNvPr id="20" name="直線矢印コネクタ 19">
            <a:extLst>
              <a:ext uri="{FF2B5EF4-FFF2-40B4-BE49-F238E27FC236}">
                <a16:creationId xmlns:a16="http://schemas.microsoft.com/office/drawing/2014/main" id="{D58C8C7A-27A4-DCFB-F97E-DAAF03370E45}"/>
              </a:ext>
            </a:extLst>
          </p:cNvPr>
          <p:cNvCxnSpPr/>
          <p:nvPr/>
        </p:nvCxnSpPr>
        <p:spPr>
          <a:xfrm flipH="1">
            <a:off x="6334298" y="1903615"/>
            <a:ext cx="223612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875AC6B1-A513-8C15-C7A2-529913FC4E4C}"/>
              </a:ext>
            </a:extLst>
          </p:cNvPr>
          <p:cNvSpPr/>
          <p:nvPr/>
        </p:nvSpPr>
        <p:spPr>
          <a:xfrm>
            <a:off x="856211" y="137159"/>
            <a:ext cx="4370339" cy="6583682"/>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 name="直線コネクタ 24">
            <a:extLst>
              <a:ext uri="{FF2B5EF4-FFF2-40B4-BE49-F238E27FC236}">
                <a16:creationId xmlns:a16="http://schemas.microsoft.com/office/drawing/2014/main" id="{F2FAC71A-9B5C-2BA8-052C-DF402766C256}"/>
              </a:ext>
            </a:extLst>
          </p:cNvPr>
          <p:cNvCxnSpPr/>
          <p:nvPr/>
        </p:nvCxnSpPr>
        <p:spPr>
          <a:xfrm flipH="1">
            <a:off x="3034145" y="931025"/>
            <a:ext cx="515390" cy="266008"/>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2D628DEC-21CA-9893-3047-8DDC2F8C51CA}"/>
              </a:ext>
            </a:extLst>
          </p:cNvPr>
          <p:cNvCxnSpPr/>
          <p:nvPr/>
        </p:nvCxnSpPr>
        <p:spPr>
          <a:xfrm flipH="1">
            <a:off x="1661434" y="2535382"/>
            <a:ext cx="515390" cy="266008"/>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86ABE551-EEAC-9A0C-521D-7575C1783040}"/>
              </a:ext>
            </a:extLst>
          </p:cNvPr>
          <p:cNvCxnSpPr/>
          <p:nvPr/>
        </p:nvCxnSpPr>
        <p:spPr>
          <a:xfrm flipH="1">
            <a:off x="940731" y="5339541"/>
            <a:ext cx="515390" cy="266008"/>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9B6CED77-4E56-7B63-4A30-CFFF9744B6CC}"/>
              </a:ext>
            </a:extLst>
          </p:cNvPr>
          <p:cNvCxnSpPr/>
          <p:nvPr/>
        </p:nvCxnSpPr>
        <p:spPr>
          <a:xfrm>
            <a:off x="2075420" y="2693325"/>
            <a:ext cx="0" cy="387373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C940DB8A-B49A-7153-D2A7-3EE3119F5C16}"/>
              </a:ext>
            </a:extLst>
          </p:cNvPr>
          <p:cNvCxnSpPr>
            <a:cxnSpLocks/>
          </p:cNvCxnSpPr>
          <p:nvPr/>
        </p:nvCxnSpPr>
        <p:spPr>
          <a:xfrm>
            <a:off x="1456121" y="626226"/>
            <a:ext cx="0" cy="486848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正方形/長方形 18">
            <a:extLst>
              <a:ext uri="{FF2B5EF4-FFF2-40B4-BE49-F238E27FC236}">
                <a16:creationId xmlns:a16="http://schemas.microsoft.com/office/drawing/2014/main" id="{992EBDF0-D216-CC32-A07D-D12FA01E8094}"/>
              </a:ext>
            </a:extLst>
          </p:cNvPr>
          <p:cNvSpPr/>
          <p:nvPr/>
        </p:nvSpPr>
        <p:spPr>
          <a:xfrm>
            <a:off x="915741" y="242762"/>
            <a:ext cx="4201598" cy="640741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教科書</a:t>
            </a:r>
            <a:r>
              <a:rPr lang="ja-JP" altLang="en-US"/>
              <a:t>本文</a:t>
            </a:r>
            <a:r>
              <a:rPr kumimoji="1" lang="ja-JP" altLang="en-US"/>
              <a:t>６段落の画像</a:t>
            </a:r>
            <a:endParaRPr kumimoji="1" lang="en-US" altLang="ja-JP" dirty="0"/>
          </a:p>
          <a:p>
            <a:pPr algn="ctr"/>
            <a:endParaRPr lang="en-US" altLang="ja-JP" dirty="0"/>
          </a:p>
          <a:p>
            <a:pPr algn="ctr"/>
            <a:r>
              <a:rPr kumimoji="1" lang="ja-JP" altLang="en-US"/>
              <a:t>文章は次のように</a:t>
            </a:r>
            <a:endParaRPr kumimoji="1" lang="en-US" altLang="ja-JP" dirty="0"/>
          </a:p>
          <a:p>
            <a:pPr algn="ctr"/>
            <a:r>
              <a:rPr kumimoji="1" lang="ja-JP" altLang="en-US"/>
              <a:t>スラッシュ（／）と横線</a:t>
            </a:r>
            <a:r>
              <a:rPr lang="ja-JP" altLang="en-US"/>
              <a:t>（赤文字で表示）</a:t>
            </a:r>
            <a:r>
              <a:rPr kumimoji="1" lang="ja-JP" altLang="en-US"/>
              <a:t>で加工</a:t>
            </a:r>
            <a:endParaRPr kumimoji="1" lang="en-US" altLang="ja-JP" dirty="0"/>
          </a:p>
          <a:p>
            <a:pPr algn="ctr"/>
            <a:endParaRPr kumimoji="1" lang="en-US" altLang="ja-JP" dirty="0"/>
          </a:p>
          <a:p>
            <a:pPr algn="ctr"/>
            <a:endParaRPr lang="en-US" altLang="ja-JP" dirty="0"/>
          </a:p>
          <a:p>
            <a:r>
              <a:rPr kumimoji="1" lang="ja-JP" altLang="en-US"/>
              <a:t>実は、イソギンチャクのしょく手は、何かがふれるとはりが飛び出す仕組みになっています。 </a:t>
            </a:r>
            <a:r>
              <a:rPr kumimoji="1" lang="ja-JP" altLang="en-US">
                <a:solidFill>
                  <a:srgbClr val="FF0000"/>
                </a:solidFill>
              </a:rPr>
              <a:t>／</a:t>
            </a:r>
            <a:r>
              <a:rPr kumimoji="1" lang="ja-JP" altLang="en-US"/>
              <a:t>そのはりで、魚やエビをしびれさせて、えさにするのです。タコや魚はこのことをよく知っていて、イソギンチャクに</a:t>
            </a:r>
            <a:r>
              <a:rPr lang="ja-JP" altLang="en-US"/>
              <a:t>近づこうとはしません。</a:t>
            </a:r>
            <a:r>
              <a:rPr kumimoji="1" lang="ja-JP" altLang="en-US">
                <a:solidFill>
                  <a:schemeClr val="tx1"/>
                </a:solidFill>
              </a:rPr>
              <a:t> </a:t>
            </a:r>
            <a:r>
              <a:rPr kumimoji="1" lang="ja-JP" altLang="en-US">
                <a:solidFill>
                  <a:srgbClr val="FF0000"/>
                </a:solidFill>
              </a:rPr>
              <a:t>／</a:t>
            </a:r>
            <a:r>
              <a:rPr lang="ja-JP" altLang="en-US" u="sng">
                <a:solidFill>
                  <a:srgbClr val="FF0000"/>
                </a:solidFill>
              </a:rPr>
              <a:t>それで、ヤドカリはイソギンチャクを自分の貝がらにつけることで、てきから身を守ることができるのです。</a:t>
            </a:r>
            <a:r>
              <a:rPr kumimoji="1" lang="ja-JP" altLang="en-US" u="sng">
                <a:solidFill>
                  <a:srgbClr val="FF0000"/>
                </a:solidFill>
              </a:rPr>
              <a:t> </a:t>
            </a:r>
            <a:r>
              <a:rPr kumimoji="1" lang="ja-JP" altLang="en-US">
                <a:solidFill>
                  <a:srgbClr val="FF0000"/>
                </a:solidFill>
              </a:rPr>
              <a:t>／</a:t>
            </a:r>
            <a:endParaRPr lang="en-US" altLang="ja-JP" dirty="0">
              <a:solidFill>
                <a:srgbClr val="FF0000"/>
              </a:solidFill>
            </a:endParaRPr>
          </a:p>
        </p:txBody>
      </p:sp>
    </p:spTree>
    <p:extLst>
      <p:ext uri="{BB962C8B-B14F-4D97-AF65-F5344CB8AC3E}">
        <p14:creationId xmlns:p14="http://schemas.microsoft.com/office/powerpoint/2010/main" val="145841537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CCEE3F3D-71A0-E52B-728E-EFCD17113248}"/>
              </a:ext>
            </a:extLst>
          </p:cNvPr>
          <p:cNvSpPr txBox="1"/>
          <p:nvPr/>
        </p:nvSpPr>
        <p:spPr>
          <a:xfrm>
            <a:off x="8636308"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5" name="テキスト ボックス 14">
            <a:extLst>
              <a:ext uri="{FF2B5EF4-FFF2-40B4-BE49-F238E27FC236}">
                <a16:creationId xmlns:a16="http://schemas.microsoft.com/office/drawing/2014/main" id="{FDBA8CFC-1E17-0143-097D-3F68F58B5D7D}"/>
              </a:ext>
            </a:extLst>
          </p:cNvPr>
          <p:cNvSpPr txBox="1"/>
          <p:nvPr/>
        </p:nvSpPr>
        <p:spPr>
          <a:xfrm>
            <a:off x="4508277"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2012149"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答え</a:t>
            </a:r>
            <a:r>
              <a:rPr lang="ja-JP" altLang="en-US" sz="4000" dirty="0">
                <a:latin typeface="UD デジタル 教科書体 NK-R" panose="02020400000000000000" pitchFamily="18" charset="-128"/>
                <a:ea typeface="UD デジタル 教科書体 NK-R" panose="02020400000000000000" pitchFamily="18" charset="-128"/>
              </a:rPr>
              <a:t>の文は、どれですか。</a:t>
            </a:r>
            <a:endParaRPr kumimoji="1" lang="ja-JP" altLang="en-US" sz="4000" dirty="0">
              <a:latin typeface="UD デジタル 教科書体 NK-R" panose="02020400000000000000" pitchFamily="18" charset="-128"/>
              <a:ea typeface="UD デジタル 教科書体 NK-R" panose="02020400000000000000" pitchFamily="18" charset="-128"/>
            </a:endParaRPr>
          </a:p>
        </p:txBody>
      </p:sp>
      <p:sp>
        <p:nvSpPr>
          <p:cNvPr id="18" name="正方形/長方形 17">
            <a:extLst>
              <a:ext uri="{FF2B5EF4-FFF2-40B4-BE49-F238E27FC236}">
                <a16:creationId xmlns:a16="http://schemas.microsoft.com/office/drawing/2014/main" id="{8FD7DEB2-B49B-EAB6-BB19-4241ED9A9692}"/>
              </a:ext>
            </a:extLst>
          </p:cNvPr>
          <p:cNvSpPr/>
          <p:nvPr/>
        </p:nvSpPr>
        <p:spPr>
          <a:xfrm>
            <a:off x="342215" y="338051"/>
            <a:ext cx="5089392" cy="2804160"/>
          </a:xfrm>
          <a:prstGeom prst="rect">
            <a:avLst/>
          </a:prstGeom>
          <a:solidFill>
            <a:schemeClr val="bg1">
              <a:alpha val="8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144CB19F-071F-3CEF-90ED-D523387468A1}"/>
              </a:ext>
            </a:extLst>
          </p:cNvPr>
          <p:cNvSpPr txBox="1"/>
          <p:nvPr/>
        </p:nvSpPr>
        <p:spPr>
          <a:xfrm>
            <a:off x="5318759" y="1371601"/>
            <a:ext cx="923330" cy="1321724"/>
          </a:xfrm>
          <a:prstGeom prst="rect">
            <a:avLst/>
          </a:prstGeom>
          <a:solidFill>
            <a:schemeClr val="bg1"/>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答え</a:t>
            </a:r>
          </a:p>
        </p:txBody>
      </p:sp>
      <p:sp>
        <p:nvSpPr>
          <p:cNvPr id="22" name="テキスト ボックス 21" descr="&#10;">
            <a:extLst>
              <a:ext uri="{FF2B5EF4-FFF2-40B4-BE49-F238E27FC236}">
                <a16:creationId xmlns:a16="http://schemas.microsoft.com/office/drawing/2014/main" id="{CB7D2788-3A8A-7D07-5D1F-4D980C131555}"/>
              </a:ext>
            </a:extLst>
          </p:cNvPr>
          <p:cNvSpPr txBox="1"/>
          <p:nvPr/>
        </p:nvSpPr>
        <p:spPr>
          <a:xfrm>
            <a:off x="8020755" y="2917767"/>
            <a:ext cx="2154436"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3200" dirty="0">
                <a:solidFill>
                  <a:srgbClr val="FF0000"/>
                </a:solidFill>
                <a:latin typeface="UD デジタル 教科書体 NK-R" panose="02020400000000000000" pitchFamily="18" charset="-128"/>
                <a:ea typeface="UD デジタル 教科書体 NK-R" panose="02020400000000000000" pitchFamily="18" charset="-128"/>
              </a:rPr>
              <a:t>なぜ</a:t>
            </a:r>
            <a:r>
              <a:rPr lang="ja-JP" altLang="en-US" sz="3200" dirty="0">
                <a:latin typeface="UD デジタル 教科書体 NK-R" panose="02020400000000000000" pitchFamily="18" charset="-128"/>
                <a:ea typeface="UD デジタル 教科書体 NK-R" panose="02020400000000000000" pitchFamily="18" charset="-128"/>
              </a:rPr>
              <a:t>、ヤドカリは、いくつものイソギンチャクを貝がらにつけているのでしょうか。</a:t>
            </a:r>
            <a:endParaRPr kumimoji="1" lang="ja-JP" altLang="en-US" sz="3200" dirty="0">
              <a:latin typeface="UD デジタル 教科書体 NK-R" panose="02020400000000000000" pitchFamily="18" charset="-128"/>
              <a:ea typeface="UD デジタル 教科書体 NK-R" panose="02020400000000000000" pitchFamily="18" charset="-128"/>
            </a:endParaRPr>
          </a:p>
        </p:txBody>
      </p:sp>
      <p:cxnSp>
        <p:nvCxnSpPr>
          <p:cNvPr id="20" name="直線矢印コネクタ 19">
            <a:extLst>
              <a:ext uri="{FF2B5EF4-FFF2-40B4-BE49-F238E27FC236}">
                <a16:creationId xmlns:a16="http://schemas.microsoft.com/office/drawing/2014/main" id="{D58C8C7A-27A4-DCFB-F97E-DAAF03370E45}"/>
              </a:ext>
            </a:extLst>
          </p:cNvPr>
          <p:cNvCxnSpPr/>
          <p:nvPr/>
        </p:nvCxnSpPr>
        <p:spPr>
          <a:xfrm flipH="1">
            <a:off x="6334298" y="1903615"/>
            <a:ext cx="223612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875AC6B1-A513-8C15-C7A2-529913FC4E4C}"/>
              </a:ext>
            </a:extLst>
          </p:cNvPr>
          <p:cNvSpPr/>
          <p:nvPr/>
        </p:nvSpPr>
        <p:spPr>
          <a:xfrm>
            <a:off x="856211" y="137159"/>
            <a:ext cx="4370339" cy="6583682"/>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 name="直線コネクタ 24">
            <a:extLst>
              <a:ext uri="{FF2B5EF4-FFF2-40B4-BE49-F238E27FC236}">
                <a16:creationId xmlns:a16="http://schemas.microsoft.com/office/drawing/2014/main" id="{F2FAC71A-9B5C-2BA8-052C-DF402766C256}"/>
              </a:ext>
            </a:extLst>
          </p:cNvPr>
          <p:cNvCxnSpPr/>
          <p:nvPr/>
        </p:nvCxnSpPr>
        <p:spPr>
          <a:xfrm flipH="1">
            <a:off x="3034145" y="931025"/>
            <a:ext cx="515390" cy="266008"/>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2D628DEC-21CA-9893-3047-8DDC2F8C51CA}"/>
              </a:ext>
            </a:extLst>
          </p:cNvPr>
          <p:cNvCxnSpPr/>
          <p:nvPr/>
        </p:nvCxnSpPr>
        <p:spPr>
          <a:xfrm flipH="1">
            <a:off x="1661434" y="2535382"/>
            <a:ext cx="515390" cy="266008"/>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86ABE551-EEAC-9A0C-521D-7575C1783040}"/>
              </a:ext>
            </a:extLst>
          </p:cNvPr>
          <p:cNvCxnSpPr/>
          <p:nvPr/>
        </p:nvCxnSpPr>
        <p:spPr>
          <a:xfrm flipH="1">
            <a:off x="940731" y="5339541"/>
            <a:ext cx="515390" cy="266008"/>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9B6CED77-4E56-7B63-4A30-CFFF9744B6CC}"/>
              </a:ext>
            </a:extLst>
          </p:cNvPr>
          <p:cNvCxnSpPr/>
          <p:nvPr/>
        </p:nvCxnSpPr>
        <p:spPr>
          <a:xfrm>
            <a:off x="2075420" y="2693325"/>
            <a:ext cx="0" cy="387373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C940DB8A-B49A-7153-D2A7-3EE3119F5C16}"/>
              </a:ext>
            </a:extLst>
          </p:cNvPr>
          <p:cNvCxnSpPr>
            <a:cxnSpLocks/>
          </p:cNvCxnSpPr>
          <p:nvPr/>
        </p:nvCxnSpPr>
        <p:spPr>
          <a:xfrm>
            <a:off x="1456121" y="626226"/>
            <a:ext cx="0" cy="486848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686FEFE7-76F6-439E-D40F-E4DA0FC2C61D}"/>
              </a:ext>
            </a:extLst>
          </p:cNvPr>
          <p:cNvSpPr txBox="1"/>
          <p:nvPr/>
        </p:nvSpPr>
        <p:spPr>
          <a:xfrm>
            <a:off x="5148129" y="2917763"/>
            <a:ext cx="1292662" cy="3732414"/>
          </a:xfrm>
          <a:prstGeom prst="rect">
            <a:avLst/>
          </a:prstGeom>
          <a:solidFill>
            <a:schemeClr val="bg1"/>
          </a:solidFill>
          <a:ln w="28575">
            <a:solidFill>
              <a:srgbClr val="0066FF"/>
            </a:solidFill>
          </a:ln>
        </p:spPr>
        <p:txBody>
          <a:bodyPr vert="eaVert" wrap="square" rtlCol="0">
            <a:spAutoFit/>
          </a:bodyPr>
          <a:lstStyle/>
          <a:p>
            <a:r>
              <a:rPr kumimoji="1" lang="ja-JP" altLang="en-US" sz="3600" dirty="0">
                <a:latin typeface="UD デジタル 教科書体 NK-R" panose="02020400000000000000" pitchFamily="18" charset="-128"/>
                <a:ea typeface="UD デジタル 教科書体 NK-R" panose="02020400000000000000" pitchFamily="18" charset="-128"/>
              </a:rPr>
              <a:t>てきから身を守るためです。</a:t>
            </a:r>
          </a:p>
        </p:txBody>
      </p:sp>
      <p:sp>
        <p:nvSpPr>
          <p:cNvPr id="28" name="正方形/長方形 27">
            <a:extLst>
              <a:ext uri="{FF2B5EF4-FFF2-40B4-BE49-F238E27FC236}">
                <a16:creationId xmlns:a16="http://schemas.microsoft.com/office/drawing/2014/main" id="{4751F0A8-1D82-D9A8-F64D-09673B870DF7}"/>
              </a:ext>
            </a:extLst>
          </p:cNvPr>
          <p:cNvSpPr/>
          <p:nvPr/>
        </p:nvSpPr>
        <p:spPr>
          <a:xfrm>
            <a:off x="5843847" y="3316163"/>
            <a:ext cx="490451" cy="3189932"/>
          </a:xfrm>
          <a:prstGeom prst="rect">
            <a:avLst/>
          </a:prstGeom>
          <a:solidFill>
            <a:schemeClr val="accent4">
              <a:lumMod val="20000"/>
              <a:lumOff val="80000"/>
            </a:schemeClr>
          </a:solidFill>
          <a:ln w="1905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1" name="正方形/長方形 30">
            <a:extLst>
              <a:ext uri="{FF2B5EF4-FFF2-40B4-BE49-F238E27FC236}">
                <a16:creationId xmlns:a16="http://schemas.microsoft.com/office/drawing/2014/main" id="{DF267CC0-64F0-2192-273C-9BA599BA4524}"/>
              </a:ext>
            </a:extLst>
          </p:cNvPr>
          <p:cNvSpPr/>
          <p:nvPr/>
        </p:nvSpPr>
        <p:spPr>
          <a:xfrm>
            <a:off x="915741" y="242762"/>
            <a:ext cx="4201598" cy="640741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教科書</a:t>
            </a:r>
            <a:r>
              <a:rPr lang="ja-JP" altLang="en-US"/>
              <a:t>本文</a:t>
            </a:r>
            <a:r>
              <a:rPr kumimoji="1" lang="ja-JP" altLang="en-US"/>
              <a:t>６段落の画像</a:t>
            </a:r>
            <a:endParaRPr kumimoji="1" lang="en-US" altLang="ja-JP" dirty="0"/>
          </a:p>
          <a:p>
            <a:pPr algn="ctr"/>
            <a:endParaRPr lang="en-US" altLang="ja-JP" dirty="0"/>
          </a:p>
          <a:p>
            <a:pPr algn="ctr"/>
            <a:r>
              <a:rPr kumimoji="1" lang="ja-JP" altLang="en-US"/>
              <a:t>文章は次のように</a:t>
            </a:r>
            <a:endParaRPr kumimoji="1" lang="en-US" altLang="ja-JP" dirty="0"/>
          </a:p>
          <a:p>
            <a:pPr algn="ctr"/>
            <a:r>
              <a:rPr kumimoji="1" lang="ja-JP" altLang="en-US"/>
              <a:t>スラッシュ（／）と横線</a:t>
            </a:r>
            <a:r>
              <a:rPr lang="ja-JP" altLang="en-US"/>
              <a:t>（赤文字で表示）</a:t>
            </a:r>
            <a:r>
              <a:rPr kumimoji="1" lang="ja-JP" altLang="en-US"/>
              <a:t>で加工</a:t>
            </a:r>
            <a:endParaRPr kumimoji="1" lang="en-US" altLang="ja-JP" dirty="0"/>
          </a:p>
          <a:p>
            <a:pPr algn="ctr"/>
            <a:endParaRPr kumimoji="1" lang="en-US" altLang="ja-JP" dirty="0"/>
          </a:p>
          <a:p>
            <a:pPr algn="ctr"/>
            <a:endParaRPr lang="en-US" altLang="ja-JP" dirty="0"/>
          </a:p>
          <a:p>
            <a:r>
              <a:rPr kumimoji="1" lang="ja-JP" altLang="en-US"/>
              <a:t>実は、イソギンチャクのしょく手は、何かがふれるとはりが飛び出す仕組みになっています。 </a:t>
            </a:r>
            <a:r>
              <a:rPr kumimoji="1" lang="ja-JP" altLang="en-US">
                <a:solidFill>
                  <a:srgbClr val="FF0000"/>
                </a:solidFill>
              </a:rPr>
              <a:t>／</a:t>
            </a:r>
            <a:r>
              <a:rPr kumimoji="1" lang="ja-JP" altLang="en-US"/>
              <a:t>そのはりで、魚やエビをしびれさせて、えさにするのです。タコや魚はこのことをよく知っていて、イソギンチャクに</a:t>
            </a:r>
            <a:r>
              <a:rPr lang="ja-JP" altLang="en-US"/>
              <a:t>近づこうとはしません。</a:t>
            </a:r>
            <a:r>
              <a:rPr kumimoji="1" lang="ja-JP" altLang="en-US">
                <a:solidFill>
                  <a:schemeClr val="tx1"/>
                </a:solidFill>
              </a:rPr>
              <a:t> </a:t>
            </a:r>
            <a:r>
              <a:rPr kumimoji="1" lang="ja-JP" altLang="en-US">
                <a:solidFill>
                  <a:srgbClr val="FF0000"/>
                </a:solidFill>
              </a:rPr>
              <a:t>／</a:t>
            </a:r>
            <a:r>
              <a:rPr lang="ja-JP" altLang="en-US" u="sng">
                <a:solidFill>
                  <a:srgbClr val="FF0000"/>
                </a:solidFill>
              </a:rPr>
              <a:t>それで、ヤドカリはイソギンチャクを自分の貝がらにつけることで、てきから身を守ることができるのです。</a:t>
            </a:r>
            <a:r>
              <a:rPr kumimoji="1" lang="ja-JP" altLang="en-US" u="sng">
                <a:solidFill>
                  <a:srgbClr val="FF0000"/>
                </a:solidFill>
              </a:rPr>
              <a:t> </a:t>
            </a:r>
            <a:r>
              <a:rPr kumimoji="1" lang="ja-JP" altLang="en-US">
                <a:solidFill>
                  <a:srgbClr val="FF0000"/>
                </a:solidFill>
              </a:rPr>
              <a:t>／</a:t>
            </a:r>
            <a:endParaRPr lang="en-US" altLang="ja-JP" dirty="0">
              <a:solidFill>
                <a:srgbClr val="FF0000"/>
              </a:solidFill>
            </a:endParaRPr>
          </a:p>
        </p:txBody>
      </p:sp>
    </p:spTree>
    <p:extLst>
      <p:ext uri="{BB962C8B-B14F-4D97-AF65-F5344CB8AC3E}">
        <p14:creationId xmlns:p14="http://schemas.microsoft.com/office/powerpoint/2010/main" val="96982694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CCEE3F3D-71A0-E52B-728E-EFCD17113248}"/>
              </a:ext>
            </a:extLst>
          </p:cNvPr>
          <p:cNvSpPr txBox="1"/>
          <p:nvPr/>
        </p:nvSpPr>
        <p:spPr>
          <a:xfrm>
            <a:off x="8636308"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5" name="テキスト ボックス 14">
            <a:extLst>
              <a:ext uri="{FF2B5EF4-FFF2-40B4-BE49-F238E27FC236}">
                <a16:creationId xmlns:a16="http://schemas.microsoft.com/office/drawing/2014/main" id="{FDBA8CFC-1E17-0143-097D-3F68F58B5D7D}"/>
              </a:ext>
            </a:extLst>
          </p:cNvPr>
          <p:cNvSpPr txBox="1"/>
          <p:nvPr/>
        </p:nvSpPr>
        <p:spPr>
          <a:xfrm>
            <a:off x="4508277"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2012149"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答え</a:t>
            </a:r>
            <a:r>
              <a:rPr lang="ja-JP" altLang="en-US" sz="4000" dirty="0">
                <a:latin typeface="UD デジタル 教科書体 NK-R" panose="02020400000000000000" pitchFamily="18" charset="-128"/>
                <a:ea typeface="UD デジタル 教科書体 NK-R" panose="02020400000000000000" pitchFamily="18" charset="-128"/>
              </a:rPr>
              <a:t>の文は、どれですか。</a:t>
            </a:r>
            <a:endParaRPr kumimoji="1" lang="ja-JP" altLang="en-US" sz="4000" dirty="0">
              <a:latin typeface="UD デジタル 教科書体 NK-R" panose="02020400000000000000" pitchFamily="18" charset="-128"/>
              <a:ea typeface="UD デジタル 教科書体 NK-R" panose="02020400000000000000" pitchFamily="18" charset="-128"/>
            </a:endParaRPr>
          </a:p>
        </p:txBody>
      </p:sp>
      <p:sp>
        <p:nvSpPr>
          <p:cNvPr id="18" name="正方形/長方形 17">
            <a:extLst>
              <a:ext uri="{FF2B5EF4-FFF2-40B4-BE49-F238E27FC236}">
                <a16:creationId xmlns:a16="http://schemas.microsoft.com/office/drawing/2014/main" id="{8FD7DEB2-B49B-EAB6-BB19-4241ED9A9692}"/>
              </a:ext>
            </a:extLst>
          </p:cNvPr>
          <p:cNvSpPr/>
          <p:nvPr/>
        </p:nvSpPr>
        <p:spPr>
          <a:xfrm>
            <a:off x="342215" y="338051"/>
            <a:ext cx="5089392" cy="2804160"/>
          </a:xfrm>
          <a:prstGeom prst="rect">
            <a:avLst/>
          </a:prstGeom>
          <a:solidFill>
            <a:schemeClr val="bg1">
              <a:alpha val="8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144CB19F-071F-3CEF-90ED-D523387468A1}"/>
              </a:ext>
            </a:extLst>
          </p:cNvPr>
          <p:cNvSpPr txBox="1"/>
          <p:nvPr/>
        </p:nvSpPr>
        <p:spPr>
          <a:xfrm>
            <a:off x="5318759" y="1371601"/>
            <a:ext cx="923330" cy="1321724"/>
          </a:xfrm>
          <a:prstGeom prst="rect">
            <a:avLst/>
          </a:prstGeom>
          <a:solidFill>
            <a:schemeClr val="bg1"/>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答え</a:t>
            </a:r>
          </a:p>
        </p:txBody>
      </p:sp>
      <p:sp>
        <p:nvSpPr>
          <p:cNvPr id="22" name="テキスト ボックス 21" descr="&#10;">
            <a:extLst>
              <a:ext uri="{FF2B5EF4-FFF2-40B4-BE49-F238E27FC236}">
                <a16:creationId xmlns:a16="http://schemas.microsoft.com/office/drawing/2014/main" id="{CB7D2788-3A8A-7D07-5D1F-4D980C131555}"/>
              </a:ext>
            </a:extLst>
          </p:cNvPr>
          <p:cNvSpPr txBox="1"/>
          <p:nvPr/>
        </p:nvSpPr>
        <p:spPr>
          <a:xfrm>
            <a:off x="8020755" y="2917767"/>
            <a:ext cx="2154436"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3200" dirty="0">
                <a:solidFill>
                  <a:srgbClr val="FF0000"/>
                </a:solidFill>
                <a:latin typeface="UD デジタル 教科書体 NK-R" panose="02020400000000000000" pitchFamily="18" charset="-128"/>
                <a:ea typeface="UD デジタル 教科書体 NK-R" panose="02020400000000000000" pitchFamily="18" charset="-128"/>
              </a:rPr>
              <a:t>なぜ</a:t>
            </a:r>
            <a:r>
              <a:rPr lang="ja-JP" altLang="en-US" sz="3200" dirty="0">
                <a:latin typeface="UD デジタル 教科書体 NK-R" panose="02020400000000000000" pitchFamily="18" charset="-128"/>
                <a:ea typeface="UD デジタル 教科書体 NK-R" panose="02020400000000000000" pitchFamily="18" charset="-128"/>
              </a:rPr>
              <a:t>、ヤドカリは、いくつものイソギンチャクを貝がらにつけているのでしょうか。</a:t>
            </a:r>
            <a:endParaRPr kumimoji="1" lang="ja-JP" altLang="en-US" sz="3200" dirty="0">
              <a:latin typeface="UD デジタル 教科書体 NK-R" panose="02020400000000000000" pitchFamily="18" charset="-128"/>
              <a:ea typeface="UD デジタル 教科書体 NK-R" panose="02020400000000000000" pitchFamily="18" charset="-128"/>
            </a:endParaRPr>
          </a:p>
        </p:txBody>
      </p:sp>
      <p:cxnSp>
        <p:nvCxnSpPr>
          <p:cNvPr id="20" name="直線矢印コネクタ 19">
            <a:extLst>
              <a:ext uri="{FF2B5EF4-FFF2-40B4-BE49-F238E27FC236}">
                <a16:creationId xmlns:a16="http://schemas.microsoft.com/office/drawing/2014/main" id="{D58C8C7A-27A4-DCFB-F97E-DAAF03370E45}"/>
              </a:ext>
            </a:extLst>
          </p:cNvPr>
          <p:cNvCxnSpPr/>
          <p:nvPr/>
        </p:nvCxnSpPr>
        <p:spPr>
          <a:xfrm flipH="1">
            <a:off x="6334298" y="1903615"/>
            <a:ext cx="223612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875AC6B1-A513-8C15-C7A2-529913FC4E4C}"/>
              </a:ext>
            </a:extLst>
          </p:cNvPr>
          <p:cNvSpPr/>
          <p:nvPr/>
        </p:nvSpPr>
        <p:spPr>
          <a:xfrm>
            <a:off x="856211" y="137159"/>
            <a:ext cx="4370339" cy="6583682"/>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 name="直線コネクタ 24">
            <a:extLst>
              <a:ext uri="{FF2B5EF4-FFF2-40B4-BE49-F238E27FC236}">
                <a16:creationId xmlns:a16="http://schemas.microsoft.com/office/drawing/2014/main" id="{F2FAC71A-9B5C-2BA8-052C-DF402766C256}"/>
              </a:ext>
            </a:extLst>
          </p:cNvPr>
          <p:cNvCxnSpPr/>
          <p:nvPr/>
        </p:nvCxnSpPr>
        <p:spPr>
          <a:xfrm flipH="1">
            <a:off x="3034145" y="931025"/>
            <a:ext cx="515390" cy="266008"/>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2D628DEC-21CA-9893-3047-8DDC2F8C51CA}"/>
              </a:ext>
            </a:extLst>
          </p:cNvPr>
          <p:cNvCxnSpPr/>
          <p:nvPr/>
        </p:nvCxnSpPr>
        <p:spPr>
          <a:xfrm flipH="1">
            <a:off x="1661434" y="2535382"/>
            <a:ext cx="515390" cy="266008"/>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86ABE551-EEAC-9A0C-521D-7575C1783040}"/>
              </a:ext>
            </a:extLst>
          </p:cNvPr>
          <p:cNvCxnSpPr/>
          <p:nvPr/>
        </p:nvCxnSpPr>
        <p:spPr>
          <a:xfrm flipH="1">
            <a:off x="940731" y="5339541"/>
            <a:ext cx="515390" cy="266008"/>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9B6CED77-4E56-7B63-4A30-CFFF9744B6CC}"/>
              </a:ext>
            </a:extLst>
          </p:cNvPr>
          <p:cNvCxnSpPr/>
          <p:nvPr/>
        </p:nvCxnSpPr>
        <p:spPr>
          <a:xfrm>
            <a:off x="2075420" y="2693325"/>
            <a:ext cx="0" cy="387373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C940DB8A-B49A-7153-D2A7-3EE3119F5C16}"/>
              </a:ext>
            </a:extLst>
          </p:cNvPr>
          <p:cNvCxnSpPr>
            <a:cxnSpLocks/>
          </p:cNvCxnSpPr>
          <p:nvPr/>
        </p:nvCxnSpPr>
        <p:spPr>
          <a:xfrm>
            <a:off x="1456121" y="626226"/>
            <a:ext cx="0" cy="486848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686FEFE7-76F6-439E-D40F-E4DA0FC2C61D}"/>
              </a:ext>
            </a:extLst>
          </p:cNvPr>
          <p:cNvSpPr txBox="1"/>
          <p:nvPr/>
        </p:nvSpPr>
        <p:spPr>
          <a:xfrm>
            <a:off x="5148129" y="2917764"/>
            <a:ext cx="1292662" cy="3732413"/>
          </a:xfrm>
          <a:prstGeom prst="rect">
            <a:avLst/>
          </a:prstGeom>
          <a:solidFill>
            <a:schemeClr val="bg1"/>
          </a:solidFill>
          <a:ln w="28575">
            <a:solidFill>
              <a:srgbClr val="0066FF"/>
            </a:solidFill>
          </a:ln>
        </p:spPr>
        <p:txBody>
          <a:bodyPr vert="eaVert" wrap="square" rtlCol="0">
            <a:spAutoFit/>
          </a:bodyPr>
          <a:lstStyle/>
          <a:p>
            <a:r>
              <a:rPr kumimoji="1" lang="ja-JP" altLang="en-US" sz="3600" dirty="0">
                <a:latin typeface="UD デジタル 教科書体 NK-R" panose="02020400000000000000" pitchFamily="18" charset="-128"/>
                <a:ea typeface="UD デジタル 教科書体 NK-R" panose="02020400000000000000" pitchFamily="18" charset="-128"/>
              </a:rPr>
              <a:t>てきから身を守るためです。</a:t>
            </a:r>
          </a:p>
        </p:txBody>
      </p:sp>
      <p:sp>
        <p:nvSpPr>
          <p:cNvPr id="28" name="正方形/長方形 27">
            <a:extLst>
              <a:ext uri="{FF2B5EF4-FFF2-40B4-BE49-F238E27FC236}">
                <a16:creationId xmlns:a16="http://schemas.microsoft.com/office/drawing/2014/main" id="{4EC88714-7383-35D4-82B7-25BF45479B8B}"/>
              </a:ext>
            </a:extLst>
          </p:cNvPr>
          <p:cNvSpPr/>
          <p:nvPr/>
        </p:nvSpPr>
        <p:spPr>
          <a:xfrm>
            <a:off x="915741" y="242762"/>
            <a:ext cx="4201598" cy="640741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教科書</a:t>
            </a:r>
            <a:r>
              <a:rPr lang="ja-JP" altLang="en-US"/>
              <a:t>本文</a:t>
            </a:r>
            <a:r>
              <a:rPr kumimoji="1" lang="ja-JP" altLang="en-US"/>
              <a:t>６段落の画像</a:t>
            </a:r>
            <a:endParaRPr kumimoji="1" lang="en-US" altLang="ja-JP" dirty="0"/>
          </a:p>
          <a:p>
            <a:pPr algn="ctr"/>
            <a:endParaRPr lang="en-US" altLang="ja-JP" dirty="0"/>
          </a:p>
          <a:p>
            <a:pPr algn="ctr"/>
            <a:r>
              <a:rPr kumimoji="1" lang="ja-JP" altLang="en-US"/>
              <a:t>文章は次のように</a:t>
            </a:r>
            <a:endParaRPr kumimoji="1" lang="en-US" altLang="ja-JP" dirty="0"/>
          </a:p>
          <a:p>
            <a:pPr algn="ctr"/>
            <a:r>
              <a:rPr kumimoji="1" lang="ja-JP" altLang="en-US"/>
              <a:t>スラッシュ（／）と横線</a:t>
            </a:r>
            <a:r>
              <a:rPr lang="ja-JP" altLang="en-US"/>
              <a:t>（赤文字で表示）</a:t>
            </a:r>
            <a:r>
              <a:rPr kumimoji="1" lang="ja-JP" altLang="en-US"/>
              <a:t>で加工</a:t>
            </a:r>
            <a:endParaRPr kumimoji="1" lang="en-US" altLang="ja-JP" dirty="0"/>
          </a:p>
          <a:p>
            <a:pPr algn="ctr"/>
            <a:endParaRPr kumimoji="1" lang="en-US" altLang="ja-JP" dirty="0"/>
          </a:p>
          <a:p>
            <a:pPr algn="ctr"/>
            <a:endParaRPr lang="en-US" altLang="ja-JP" dirty="0"/>
          </a:p>
          <a:p>
            <a:r>
              <a:rPr kumimoji="1" lang="ja-JP" altLang="en-US"/>
              <a:t>実は、イソギンチャクのしょく手は、何かがふれるとはりが飛び出す仕組みになっています。 </a:t>
            </a:r>
            <a:r>
              <a:rPr kumimoji="1" lang="ja-JP" altLang="en-US">
                <a:solidFill>
                  <a:srgbClr val="FF0000"/>
                </a:solidFill>
              </a:rPr>
              <a:t>／</a:t>
            </a:r>
            <a:r>
              <a:rPr kumimoji="1" lang="ja-JP" altLang="en-US"/>
              <a:t>そのはりで、魚やエビをしびれさせて、えさにするのです。タコや魚はこのことをよく知っていて、イソギンチャクに</a:t>
            </a:r>
            <a:r>
              <a:rPr lang="ja-JP" altLang="en-US"/>
              <a:t>近づこうとはしません。</a:t>
            </a:r>
            <a:r>
              <a:rPr kumimoji="1" lang="ja-JP" altLang="en-US">
                <a:solidFill>
                  <a:schemeClr val="tx1"/>
                </a:solidFill>
              </a:rPr>
              <a:t> </a:t>
            </a:r>
            <a:r>
              <a:rPr kumimoji="1" lang="ja-JP" altLang="en-US">
                <a:solidFill>
                  <a:srgbClr val="FF0000"/>
                </a:solidFill>
              </a:rPr>
              <a:t>／</a:t>
            </a:r>
            <a:r>
              <a:rPr lang="ja-JP" altLang="en-US" u="sng">
                <a:solidFill>
                  <a:srgbClr val="FF0000"/>
                </a:solidFill>
              </a:rPr>
              <a:t>それで、ヤドカリはイソギンチャクを自分の貝がらにつけることで、てきから身を守ることができるのです。</a:t>
            </a:r>
            <a:r>
              <a:rPr kumimoji="1" lang="ja-JP" altLang="en-US" u="sng">
                <a:solidFill>
                  <a:srgbClr val="FF0000"/>
                </a:solidFill>
              </a:rPr>
              <a:t> </a:t>
            </a:r>
            <a:r>
              <a:rPr kumimoji="1" lang="ja-JP" altLang="en-US">
                <a:solidFill>
                  <a:srgbClr val="FF0000"/>
                </a:solidFill>
              </a:rPr>
              <a:t>／</a:t>
            </a:r>
            <a:endParaRPr lang="en-US" altLang="ja-JP" dirty="0">
              <a:solidFill>
                <a:srgbClr val="FF0000"/>
              </a:solidFill>
            </a:endParaRPr>
          </a:p>
        </p:txBody>
      </p:sp>
    </p:spTree>
    <p:extLst>
      <p:ext uri="{BB962C8B-B14F-4D97-AF65-F5344CB8AC3E}">
        <p14:creationId xmlns:p14="http://schemas.microsoft.com/office/powerpoint/2010/main" val="39467050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CCEE3F3D-71A0-E52B-728E-EFCD17113248}"/>
              </a:ext>
            </a:extLst>
          </p:cNvPr>
          <p:cNvSpPr txBox="1"/>
          <p:nvPr/>
        </p:nvSpPr>
        <p:spPr>
          <a:xfrm>
            <a:off x="8636308"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5" name="テキスト ボックス 14">
            <a:extLst>
              <a:ext uri="{FF2B5EF4-FFF2-40B4-BE49-F238E27FC236}">
                <a16:creationId xmlns:a16="http://schemas.microsoft.com/office/drawing/2014/main" id="{FDBA8CFC-1E17-0143-097D-3F68F58B5D7D}"/>
              </a:ext>
            </a:extLst>
          </p:cNvPr>
          <p:cNvSpPr txBox="1"/>
          <p:nvPr/>
        </p:nvSpPr>
        <p:spPr>
          <a:xfrm>
            <a:off x="4508277"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2012149"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助けてもらうのは、だれですか。</a:t>
            </a:r>
          </a:p>
        </p:txBody>
      </p:sp>
      <p:sp>
        <p:nvSpPr>
          <p:cNvPr id="18" name="正方形/長方形 17">
            <a:extLst>
              <a:ext uri="{FF2B5EF4-FFF2-40B4-BE49-F238E27FC236}">
                <a16:creationId xmlns:a16="http://schemas.microsoft.com/office/drawing/2014/main" id="{8FD7DEB2-B49B-EAB6-BB19-4241ED9A9692}"/>
              </a:ext>
            </a:extLst>
          </p:cNvPr>
          <p:cNvSpPr/>
          <p:nvPr/>
        </p:nvSpPr>
        <p:spPr>
          <a:xfrm>
            <a:off x="342215" y="338051"/>
            <a:ext cx="5089392" cy="2804160"/>
          </a:xfrm>
          <a:prstGeom prst="rect">
            <a:avLst/>
          </a:prstGeom>
          <a:solidFill>
            <a:schemeClr val="bg1">
              <a:alpha val="8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144CB19F-071F-3CEF-90ED-D523387468A1}"/>
              </a:ext>
            </a:extLst>
          </p:cNvPr>
          <p:cNvSpPr txBox="1"/>
          <p:nvPr/>
        </p:nvSpPr>
        <p:spPr>
          <a:xfrm>
            <a:off x="5318759" y="1371601"/>
            <a:ext cx="923330" cy="1321724"/>
          </a:xfrm>
          <a:prstGeom prst="rect">
            <a:avLst/>
          </a:prstGeom>
          <a:solidFill>
            <a:schemeClr val="bg1"/>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答え</a:t>
            </a:r>
          </a:p>
        </p:txBody>
      </p:sp>
      <p:sp>
        <p:nvSpPr>
          <p:cNvPr id="22" name="テキスト ボックス 21" descr="&#10;">
            <a:extLst>
              <a:ext uri="{FF2B5EF4-FFF2-40B4-BE49-F238E27FC236}">
                <a16:creationId xmlns:a16="http://schemas.microsoft.com/office/drawing/2014/main" id="{CB7D2788-3A8A-7D07-5D1F-4D980C131555}"/>
              </a:ext>
            </a:extLst>
          </p:cNvPr>
          <p:cNvSpPr txBox="1"/>
          <p:nvPr/>
        </p:nvSpPr>
        <p:spPr>
          <a:xfrm>
            <a:off x="8020755" y="2917767"/>
            <a:ext cx="2154436"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3200" dirty="0">
                <a:latin typeface="UD デジタル 教科書体 NK-R" panose="02020400000000000000" pitchFamily="18" charset="-128"/>
                <a:ea typeface="UD デジタル 教科書体 NK-R" panose="02020400000000000000" pitchFamily="18" charset="-128"/>
              </a:rPr>
              <a:t>なぜ、ヤドカリは、いくつものイソギンチャクを貝がらにつけているのでしょうか。</a:t>
            </a:r>
            <a:endParaRPr kumimoji="1" lang="ja-JP" altLang="en-US" sz="3200" dirty="0">
              <a:latin typeface="UD デジタル 教科書体 NK-R" panose="02020400000000000000" pitchFamily="18" charset="-128"/>
              <a:ea typeface="UD デジタル 教科書体 NK-R" panose="02020400000000000000" pitchFamily="18" charset="-128"/>
            </a:endParaRPr>
          </a:p>
        </p:txBody>
      </p:sp>
      <p:cxnSp>
        <p:nvCxnSpPr>
          <p:cNvPr id="20" name="直線矢印コネクタ 19">
            <a:extLst>
              <a:ext uri="{FF2B5EF4-FFF2-40B4-BE49-F238E27FC236}">
                <a16:creationId xmlns:a16="http://schemas.microsoft.com/office/drawing/2014/main" id="{D58C8C7A-27A4-DCFB-F97E-DAAF03370E45}"/>
              </a:ext>
            </a:extLst>
          </p:cNvPr>
          <p:cNvCxnSpPr/>
          <p:nvPr/>
        </p:nvCxnSpPr>
        <p:spPr>
          <a:xfrm flipH="1">
            <a:off x="6334298" y="1903615"/>
            <a:ext cx="223612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875AC6B1-A513-8C15-C7A2-529913FC4E4C}"/>
              </a:ext>
            </a:extLst>
          </p:cNvPr>
          <p:cNvSpPr/>
          <p:nvPr/>
        </p:nvSpPr>
        <p:spPr>
          <a:xfrm>
            <a:off x="856211" y="137159"/>
            <a:ext cx="4370339" cy="6583682"/>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 name="直線コネクタ 24">
            <a:extLst>
              <a:ext uri="{FF2B5EF4-FFF2-40B4-BE49-F238E27FC236}">
                <a16:creationId xmlns:a16="http://schemas.microsoft.com/office/drawing/2014/main" id="{F2FAC71A-9B5C-2BA8-052C-DF402766C256}"/>
              </a:ext>
            </a:extLst>
          </p:cNvPr>
          <p:cNvCxnSpPr/>
          <p:nvPr/>
        </p:nvCxnSpPr>
        <p:spPr>
          <a:xfrm flipH="1">
            <a:off x="3034145" y="931025"/>
            <a:ext cx="515390" cy="266008"/>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2D628DEC-21CA-9893-3047-8DDC2F8C51CA}"/>
              </a:ext>
            </a:extLst>
          </p:cNvPr>
          <p:cNvCxnSpPr/>
          <p:nvPr/>
        </p:nvCxnSpPr>
        <p:spPr>
          <a:xfrm flipH="1">
            <a:off x="1661434" y="2535382"/>
            <a:ext cx="515390" cy="266008"/>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86ABE551-EEAC-9A0C-521D-7575C1783040}"/>
              </a:ext>
            </a:extLst>
          </p:cNvPr>
          <p:cNvCxnSpPr/>
          <p:nvPr/>
        </p:nvCxnSpPr>
        <p:spPr>
          <a:xfrm flipH="1">
            <a:off x="940731" y="5339541"/>
            <a:ext cx="515390" cy="266008"/>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9B6CED77-4E56-7B63-4A30-CFFF9744B6CC}"/>
              </a:ext>
            </a:extLst>
          </p:cNvPr>
          <p:cNvCxnSpPr/>
          <p:nvPr/>
        </p:nvCxnSpPr>
        <p:spPr>
          <a:xfrm>
            <a:off x="2075420" y="2693325"/>
            <a:ext cx="0" cy="387373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C940DB8A-B49A-7153-D2A7-3EE3119F5C16}"/>
              </a:ext>
            </a:extLst>
          </p:cNvPr>
          <p:cNvCxnSpPr>
            <a:cxnSpLocks/>
          </p:cNvCxnSpPr>
          <p:nvPr/>
        </p:nvCxnSpPr>
        <p:spPr>
          <a:xfrm>
            <a:off x="1456121" y="626226"/>
            <a:ext cx="0" cy="486848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686FEFE7-76F6-439E-D40F-E4DA0FC2C61D}"/>
              </a:ext>
            </a:extLst>
          </p:cNvPr>
          <p:cNvSpPr txBox="1"/>
          <p:nvPr/>
        </p:nvSpPr>
        <p:spPr>
          <a:xfrm>
            <a:off x="5148129" y="2917763"/>
            <a:ext cx="1292662" cy="3732414"/>
          </a:xfrm>
          <a:prstGeom prst="rect">
            <a:avLst/>
          </a:prstGeom>
          <a:solidFill>
            <a:schemeClr val="bg1"/>
          </a:solidFill>
          <a:ln w="28575">
            <a:solidFill>
              <a:srgbClr val="0066FF"/>
            </a:solidFill>
          </a:ln>
        </p:spPr>
        <p:txBody>
          <a:bodyPr vert="eaVert" wrap="square" rtlCol="0">
            <a:spAutoFit/>
          </a:bodyPr>
          <a:lstStyle/>
          <a:p>
            <a:r>
              <a:rPr kumimoji="1" lang="ja-JP" altLang="en-US" sz="3600" dirty="0">
                <a:latin typeface="UD デジタル 教科書体 NK-R" panose="02020400000000000000" pitchFamily="18" charset="-128"/>
                <a:ea typeface="UD デジタル 教科書体 NK-R" panose="02020400000000000000" pitchFamily="18" charset="-128"/>
              </a:rPr>
              <a:t>てきから身を守るためです。</a:t>
            </a:r>
          </a:p>
        </p:txBody>
      </p:sp>
      <p:sp>
        <p:nvSpPr>
          <p:cNvPr id="28" name="正方形/長方形 27">
            <a:extLst>
              <a:ext uri="{FF2B5EF4-FFF2-40B4-BE49-F238E27FC236}">
                <a16:creationId xmlns:a16="http://schemas.microsoft.com/office/drawing/2014/main" id="{06C599D6-97A3-EA26-24B2-A8F7D879EE99}"/>
              </a:ext>
            </a:extLst>
          </p:cNvPr>
          <p:cNvSpPr/>
          <p:nvPr/>
        </p:nvSpPr>
        <p:spPr>
          <a:xfrm>
            <a:off x="915741" y="242762"/>
            <a:ext cx="4201598" cy="640741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教科書</a:t>
            </a:r>
            <a:r>
              <a:rPr lang="ja-JP" altLang="en-US"/>
              <a:t>本文</a:t>
            </a:r>
            <a:r>
              <a:rPr kumimoji="1" lang="ja-JP" altLang="en-US"/>
              <a:t>６段落の画像</a:t>
            </a:r>
            <a:endParaRPr kumimoji="1" lang="en-US" altLang="ja-JP" dirty="0"/>
          </a:p>
          <a:p>
            <a:pPr algn="ctr"/>
            <a:endParaRPr lang="en-US" altLang="ja-JP" dirty="0"/>
          </a:p>
          <a:p>
            <a:pPr algn="ctr"/>
            <a:r>
              <a:rPr kumimoji="1" lang="ja-JP" altLang="en-US"/>
              <a:t>文章は次のように</a:t>
            </a:r>
            <a:endParaRPr kumimoji="1" lang="en-US" altLang="ja-JP" dirty="0"/>
          </a:p>
          <a:p>
            <a:pPr algn="ctr"/>
            <a:r>
              <a:rPr kumimoji="1" lang="ja-JP" altLang="en-US"/>
              <a:t>スラッシュ（／）と横線</a:t>
            </a:r>
            <a:r>
              <a:rPr lang="ja-JP" altLang="en-US"/>
              <a:t>（赤文字で表示）</a:t>
            </a:r>
            <a:r>
              <a:rPr kumimoji="1" lang="ja-JP" altLang="en-US"/>
              <a:t>で加工</a:t>
            </a:r>
            <a:endParaRPr kumimoji="1" lang="en-US" altLang="ja-JP" dirty="0"/>
          </a:p>
          <a:p>
            <a:pPr algn="ctr"/>
            <a:endParaRPr kumimoji="1" lang="en-US" altLang="ja-JP" dirty="0"/>
          </a:p>
          <a:p>
            <a:pPr algn="ctr"/>
            <a:endParaRPr lang="en-US" altLang="ja-JP" dirty="0"/>
          </a:p>
          <a:p>
            <a:r>
              <a:rPr kumimoji="1" lang="ja-JP" altLang="en-US"/>
              <a:t>実は、イソギンチャクのしょく手は、何かがふれるとはりが飛び出す仕組みになっています。 </a:t>
            </a:r>
            <a:r>
              <a:rPr kumimoji="1" lang="ja-JP" altLang="en-US">
                <a:solidFill>
                  <a:srgbClr val="FF0000"/>
                </a:solidFill>
              </a:rPr>
              <a:t>／</a:t>
            </a:r>
            <a:r>
              <a:rPr kumimoji="1" lang="ja-JP" altLang="en-US"/>
              <a:t>そのはりで、魚やエビをしびれさせて、えさにするのです。タコや魚はこのことをよく知っていて、イソギンチャクに</a:t>
            </a:r>
            <a:r>
              <a:rPr lang="ja-JP" altLang="en-US"/>
              <a:t>近づこうとはしません。</a:t>
            </a:r>
            <a:r>
              <a:rPr kumimoji="1" lang="ja-JP" altLang="en-US">
                <a:solidFill>
                  <a:schemeClr val="tx1"/>
                </a:solidFill>
              </a:rPr>
              <a:t> </a:t>
            </a:r>
            <a:r>
              <a:rPr kumimoji="1" lang="ja-JP" altLang="en-US">
                <a:solidFill>
                  <a:srgbClr val="FF0000"/>
                </a:solidFill>
              </a:rPr>
              <a:t>／</a:t>
            </a:r>
            <a:r>
              <a:rPr lang="ja-JP" altLang="en-US" u="sng">
                <a:solidFill>
                  <a:srgbClr val="FF0000"/>
                </a:solidFill>
              </a:rPr>
              <a:t>それで、ヤドカリはイソギンチャクを自分の貝がらにつけることで、てきから身を守ることができるのです。</a:t>
            </a:r>
            <a:r>
              <a:rPr kumimoji="1" lang="ja-JP" altLang="en-US" u="sng">
                <a:solidFill>
                  <a:srgbClr val="FF0000"/>
                </a:solidFill>
              </a:rPr>
              <a:t> </a:t>
            </a:r>
            <a:r>
              <a:rPr kumimoji="1" lang="ja-JP" altLang="en-US">
                <a:solidFill>
                  <a:srgbClr val="FF0000"/>
                </a:solidFill>
              </a:rPr>
              <a:t>／</a:t>
            </a:r>
            <a:endParaRPr lang="en-US" altLang="ja-JP" dirty="0">
              <a:solidFill>
                <a:srgbClr val="FF0000"/>
              </a:solidFill>
            </a:endParaRPr>
          </a:p>
        </p:txBody>
      </p:sp>
    </p:spTree>
    <p:extLst>
      <p:ext uri="{BB962C8B-B14F-4D97-AF65-F5344CB8AC3E}">
        <p14:creationId xmlns:p14="http://schemas.microsoft.com/office/powerpoint/2010/main" val="261432633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alpha val="75000"/>
          </a:schemeClr>
        </a:solidFill>
        <a:effectLst/>
      </p:bgPr>
    </p:bg>
    <p:spTree>
      <p:nvGrpSpPr>
        <p:cNvPr id="1" name=""/>
        <p:cNvGrpSpPr/>
        <p:nvPr/>
      </p:nvGrpSpPr>
      <p:grpSpPr>
        <a:xfrm>
          <a:off x="0" y="0"/>
          <a:ext cx="0" cy="0"/>
          <a:chOff x="0" y="0"/>
          <a:chExt cx="0" cy="0"/>
        </a:xfrm>
      </p:grpSpPr>
      <p:sp>
        <p:nvSpPr>
          <p:cNvPr id="8" name="正方形/長方形 7">
            <a:extLst>
              <a:ext uri="{FF2B5EF4-FFF2-40B4-BE49-F238E27FC236}">
                <a16:creationId xmlns:a16="http://schemas.microsoft.com/office/drawing/2014/main" id="{3F88B738-C054-1A88-AFE2-91704B1FFD5A}"/>
              </a:ext>
            </a:extLst>
          </p:cNvPr>
          <p:cNvSpPr/>
          <p:nvPr/>
        </p:nvSpPr>
        <p:spPr>
          <a:xfrm>
            <a:off x="1420992" y="508731"/>
            <a:ext cx="9241386" cy="634926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t>P44,45</a:t>
            </a:r>
          </a:p>
          <a:p>
            <a:pPr algn="ctr"/>
            <a:r>
              <a:rPr kumimoji="1" lang="ja-JP" altLang="en-US"/>
              <a:t>本文</a:t>
            </a:r>
            <a:endParaRPr kumimoji="1" lang="en-US" altLang="ja-JP" dirty="0"/>
          </a:p>
          <a:p>
            <a:pPr algn="ctr"/>
            <a:r>
              <a:rPr lang="ja-JP" altLang="en-US"/>
              <a:t>全体を見通すための１ページ目</a:t>
            </a:r>
            <a:endParaRPr lang="en-US" altLang="ja-JP" dirty="0"/>
          </a:p>
          <a:p>
            <a:pPr algn="ctr"/>
            <a:r>
              <a:rPr lang="en-US" altLang="ja-JP" dirty="0"/>
              <a:t>①</a:t>
            </a:r>
            <a:r>
              <a:rPr lang="ja-JP" altLang="en-US"/>
              <a:t>から</a:t>
            </a:r>
            <a:r>
              <a:rPr lang="en-US" altLang="ja-JP" dirty="0"/>
              <a:t>⑤</a:t>
            </a:r>
            <a:r>
              <a:rPr lang="ja-JP" altLang="en-US"/>
              <a:t>まで段落をつけている</a:t>
            </a:r>
            <a:endParaRPr kumimoji="1" lang="ja-JP" altLang="en-US"/>
          </a:p>
        </p:txBody>
      </p:sp>
      <p:sp>
        <p:nvSpPr>
          <p:cNvPr id="2" name="テキスト ボックス 1">
            <a:extLst>
              <a:ext uri="{FF2B5EF4-FFF2-40B4-BE49-F238E27FC236}">
                <a16:creationId xmlns:a16="http://schemas.microsoft.com/office/drawing/2014/main" id="{85D7FD6F-72BB-20A7-0ECF-61BBADEDE0E1}"/>
              </a:ext>
            </a:extLst>
          </p:cNvPr>
          <p:cNvSpPr txBox="1"/>
          <p:nvPr/>
        </p:nvSpPr>
        <p:spPr>
          <a:xfrm>
            <a:off x="8778241"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①</a:t>
            </a:r>
          </a:p>
        </p:txBody>
      </p:sp>
      <p:sp>
        <p:nvSpPr>
          <p:cNvPr id="4" name="テキスト ボックス 3">
            <a:extLst>
              <a:ext uri="{FF2B5EF4-FFF2-40B4-BE49-F238E27FC236}">
                <a16:creationId xmlns:a16="http://schemas.microsoft.com/office/drawing/2014/main" id="{B4F186AD-6628-C01A-29E2-29A0FABDBA19}"/>
              </a:ext>
            </a:extLst>
          </p:cNvPr>
          <p:cNvSpPr txBox="1"/>
          <p:nvPr/>
        </p:nvSpPr>
        <p:spPr>
          <a:xfrm>
            <a:off x="7047325"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②</a:t>
            </a:r>
          </a:p>
        </p:txBody>
      </p:sp>
      <p:sp>
        <p:nvSpPr>
          <p:cNvPr id="5" name="テキスト ボックス 4">
            <a:extLst>
              <a:ext uri="{FF2B5EF4-FFF2-40B4-BE49-F238E27FC236}">
                <a16:creationId xmlns:a16="http://schemas.microsoft.com/office/drawing/2014/main" id="{289127D3-2B4D-A4DF-98A8-040EAF6014E3}"/>
              </a:ext>
            </a:extLst>
          </p:cNvPr>
          <p:cNvSpPr txBox="1"/>
          <p:nvPr/>
        </p:nvSpPr>
        <p:spPr>
          <a:xfrm>
            <a:off x="6370321"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③</a:t>
            </a:r>
          </a:p>
        </p:txBody>
      </p:sp>
      <p:sp>
        <p:nvSpPr>
          <p:cNvPr id="6" name="テキスト ボックス 5">
            <a:extLst>
              <a:ext uri="{FF2B5EF4-FFF2-40B4-BE49-F238E27FC236}">
                <a16:creationId xmlns:a16="http://schemas.microsoft.com/office/drawing/2014/main" id="{5B2363DD-C158-BE8A-3737-EDEE4604FDE1}"/>
              </a:ext>
            </a:extLst>
          </p:cNvPr>
          <p:cNvSpPr txBox="1"/>
          <p:nvPr/>
        </p:nvSpPr>
        <p:spPr>
          <a:xfrm>
            <a:off x="5414358"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④</a:t>
            </a:r>
          </a:p>
        </p:txBody>
      </p:sp>
      <p:sp>
        <p:nvSpPr>
          <p:cNvPr id="7" name="テキスト ボックス 6">
            <a:extLst>
              <a:ext uri="{FF2B5EF4-FFF2-40B4-BE49-F238E27FC236}">
                <a16:creationId xmlns:a16="http://schemas.microsoft.com/office/drawing/2014/main" id="{92DF667A-60DE-F892-204C-70F57AE4AC72}"/>
              </a:ext>
            </a:extLst>
          </p:cNvPr>
          <p:cNvSpPr txBox="1"/>
          <p:nvPr/>
        </p:nvSpPr>
        <p:spPr>
          <a:xfrm>
            <a:off x="2995354"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⑤</a:t>
            </a:r>
          </a:p>
        </p:txBody>
      </p:sp>
    </p:spTree>
    <p:extLst>
      <p:ext uri="{BB962C8B-B14F-4D97-AF65-F5344CB8AC3E}">
        <p14:creationId xmlns:p14="http://schemas.microsoft.com/office/powerpoint/2010/main" val="391658445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CCEE3F3D-71A0-E52B-728E-EFCD17113248}"/>
              </a:ext>
            </a:extLst>
          </p:cNvPr>
          <p:cNvSpPr txBox="1"/>
          <p:nvPr/>
        </p:nvSpPr>
        <p:spPr>
          <a:xfrm>
            <a:off x="8636308"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5" name="テキスト ボックス 14">
            <a:extLst>
              <a:ext uri="{FF2B5EF4-FFF2-40B4-BE49-F238E27FC236}">
                <a16:creationId xmlns:a16="http://schemas.microsoft.com/office/drawing/2014/main" id="{FDBA8CFC-1E17-0143-097D-3F68F58B5D7D}"/>
              </a:ext>
            </a:extLst>
          </p:cNvPr>
          <p:cNvSpPr txBox="1"/>
          <p:nvPr/>
        </p:nvSpPr>
        <p:spPr>
          <a:xfrm>
            <a:off x="4508277"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2012149"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助けてもらうのは、だれですか。</a:t>
            </a:r>
          </a:p>
        </p:txBody>
      </p:sp>
      <p:sp>
        <p:nvSpPr>
          <p:cNvPr id="18" name="正方形/長方形 17">
            <a:extLst>
              <a:ext uri="{FF2B5EF4-FFF2-40B4-BE49-F238E27FC236}">
                <a16:creationId xmlns:a16="http://schemas.microsoft.com/office/drawing/2014/main" id="{8FD7DEB2-B49B-EAB6-BB19-4241ED9A9692}"/>
              </a:ext>
            </a:extLst>
          </p:cNvPr>
          <p:cNvSpPr/>
          <p:nvPr/>
        </p:nvSpPr>
        <p:spPr>
          <a:xfrm>
            <a:off x="342215" y="338051"/>
            <a:ext cx="5089392" cy="2804160"/>
          </a:xfrm>
          <a:prstGeom prst="rect">
            <a:avLst/>
          </a:prstGeom>
          <a:solidFill>
            <a:schemeClr val="bg1">
              <a:alpha val="8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テキスト ボックス 20">
            <a:extLst>
              <a:ext uri="{FF2B5EF4-FFF2-40B4-BE49-F238E27FC236}">
                <a16:creationId xmlns:a16="http://schemas.microsoft.com/office/drawing/2014/main" id="{144CB19F-071F-3CEF-90ED-D523387468A1}"/>
              </a:ext>
            </a:extLst>
          </p:cNvPr>
          <p:cNvSpPr txBox="1"/>
          <p:nvPr/>
        </p:nvSpPr>
        <p:spPr>
          <a:xfrm>
            <a:off x="5318759" y="1371601"/>
            <a:ext cx="923330" cy="1321724"/>
          </a:xfrm>
          <a:prstGeom prst="rect">
            <a:avLst/>
          </a:prstGeom>
          <a:solidFill>
            <a:schemeClr val="bg1"/>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答え</a:t>
            </a:r>
          </a:p>
        </p:txBody>
      </p:sp>
      <p:sp>
        <p:nvSpPr>
          <p:cNvPr id="22" name="テキスト ボックス 21" descr="&#10;">
            <a:extLst>
              <a:ext uri="{FF2B5EF4-FFF2-40B4-BE49-F238E27FC236}">
                <a16:creationId xmlns:a16="http://schemas.microsoft.com/office/drawing/2014/main" id="{CB7D2788-3A8A-7D07-5D1F-4D980C131555}"/>
              </a:ext>
            </a:extLst>
          </p:cNvPr>
          <p:cNvSpPr txBox="1"/>
          <p:nvPr/>
        </p:nvSpPr>
        <p:spPr>
          <a:xfrm>
            <a:off x="8020755" y="2917767"/>
            <a:ext cx="2154436"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3200" dirty="0">
                <a:latin typeface="UD デジタル 教科書体 NK-R" panose="02020400000000000000" pitchFamily="18" charset="-128"/>
                <a:ea typeface="UD デジタル 教科書体 NK-R" panose="02020400000000000000" pitchFamily="18" charset="-128"/>
              </a:rPr>
              <a:t>なぜ、ヤドカリは、いくつものイソギンチャクを貝がらにつけているのでしょうか。</a:t>
            </a:r>
            <a:endParaRPr kumimoji="1" lang="ja-JP" altLang="en-US" sz="3200" dirty="0">
              <a:latin typeface="UD デジタル 教科書体 NK-R" panose="02020400000000000000" pitchFamily="18" charset="-128"/>
              <a:ea typeface="UD デジタル 教科書体 NK-R" panose="02020400000000000000" pitchFamily="18" charset="-128"/>
            </a:endParaRPr>
          </a:p>
        </p:txBody>
      </p:sp>
      <p:cxnSp>
        <p:nvCxnSpPr>
          <p:cNvPr id="20" name="直線矢印コネクタ 19">
            <a:extLst>
              <a:ext uri="{FF2B5EF4-FFF2-40B4-BE49-F238E27FC236}">
                <a16:creationId xmlns:a16="http://schemas.microsoft.com/office/drawing/2014/main" id="{D58C8C7A-27A4-DCFB-F97E-DAAF03370E45}"/>
              </a:ext>
            </a:extLst>
          </p:cNvPr>
          <p:cNvCxnSpPr/>
          <p:nvPr/>
        </p:nvCxnSpPr>
        <p:spPr>
          <a:xfrm flipH="1">
            <a:off x="6334298" y="1903615"/>
            <a:ext cx="2236124" cy="0"/>
          </a:xfrm>
          <a:prstGeom prst="straightConnector1">
            <a:avLst/>
          </a:prstGeom>
          <a:ln w="76200">
            <a:tailEnd type="triangle"/>
          </a:ln>
        </p:spPr>
        <p:style>
          <a:lnRef idx="1">
            <a:schemeClr val="accent1"/>
          </a:lnRef>
          <a:fillRef idx="0">
            <a:schemeClr val="accent1"/>
          </a:fillRef>
          <a:effectRef idx="0">
            <a:schemeClr val="accent1"/>
          </a:effectRef>
          <a:fontRef idx="minor">
            <a:schemeClr val="tx1"/>
          </a:fontRef>
        </p:style>
      </p:cxnSp>
      <p:sp>
        <p:nvSpPr>
          <p:cNvPr id="24" name="正方形/長方形 23">
            <a:extLst>
              <a:ext uri="{FF2B5EF4-FFF2-40B4-BE49-F238E27FC236}">
                <a16:creationId xmlns:a16="http://schemas.microsoft.com/office/drawing/2014/main" id="{875AC6B1-A513-8C15-C7A2-529913FC4E4C}"/>
              </a:ext>
            </a:extLst>
          </p:cNvPr>
          <p:cNvSpPr/>
          <p:nvPr/>
        </p:nvSpPr>
        <p:spPr>
          <a:xfrm>
            <a:off x="856211" y="137159"/>
            <a:ext cx="4370339" cy="6583682"/>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25" name="直線コネクタ 24">
            <a:extLst>
              <a:ext uri="{FF2B5EF4-FFF2-40B4-BE49-F238E27FC236}">
                <a16:creationId xmlns:a16="http://schemas.microsoft.com/office/drawing/2014/main" id="{F2FAC71A-9B5C-2BA8-052C-DF402766C256}"/>
              </a:ext>
            </a:extLst>
          </p:cNvPr>
          <p:cNvCxnSpPr/>
          <p:nvPr/>
        </p:nvCxnSpPr>
        <p:spPr>
          <a:xfrm flipH="1">
            <a:off x="3034145" y="931025"/>
            <a:ext cx="515390" cy="266008"/>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26" name="直線コネクタ 25">
            <a:extLst>
              <a:ext uri="{FF2B5EF4-FFF2-40B4-BE49-F238E27FC236}">
                <a16:creationId xmlns:a16="http://schemas.microsoft.com/office/drawing/2014/main" id="{2D628DEC-21CA-9893-3047-8DDC2F8C51CA}"/>
              </a:ext>
            </a:extLst>
          </p:cNvPr>
          <p:cNvCxnSpPr/>
          <p:nvPr/>
        </p:nvCxnSpPr>
        <p:spPr>
          <a:xfrm flipH="1">
            <a:off x="1661434" y="2535382"/>
            <a:ext cx="515390" cy="266008"/>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27" name="直線コネクタ 26">
            <a:extLst>
              <a:ext uri="{FF2B5EF4-FFF2-40B4-BE49-F238E27FC236}">
                <a16:creationId xmlns:a16="http://schemas.microsoft.com/office/drawing/2014/main" id="{86ABE551-EEAC-9A0C-521D-7575C1783040}"/>
              </a:ext>
            </a:extLst>
          </p:cNvPr>
          <p:cNvCxnSpPr/>
          <p:nvPr/>
        </p:nvCxnSpPr>
        <p:spPr>
          <a:xfrm flipH="1">
            <a:off x="940731" y="5339541"/>
            <a:ext cx="515390" cy="266008"/>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29" name="直線コネクタ 28">
            <a:extLst>
              <a:ext uri="{FF2B5EF4-FFF2-40B4-BE49-F238E27FC236}">
                <a16:creationId xmlns:a16="http://schemas.microsoft.com/office/drawing/2014/main" id="{9B6CED77-4E56-7B63-4A30-CFFF9744B6CC}"/>
              </a:ext>
            </a:extLst>
          </p:cNvPr>
          <p:cNvCxnSpPr/>
          <p:nvPr/>
        </p:nvCxnSpPr>
        <p:spPr>
          <a:xfrm>
            <a:off x="2075420" y="2693325"/>
            <a:ext cx="0" cy="3873730"/>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0" name="直線コネクタ 29">
            <a:extLst>
              <a:ext uri="{FF2B5EF4-FFF2-40B4-BE49-F238E27FC236}">
                <a16:creationId xmlns:a16="http://schemas.microsoft.com/office/drawing/2014/main" id="{C940DB8A-B49A-7153-D2A7-3EE3119F5C16}"/>
              </a:ext>
            </a:extLst>
          </p:cNvPr>
          <p:cNvCxnSpPr>
            <a:cxnSpLocks/>
          </p:cNvCxnSpPr>
          <p:nvPr/>
        </p:nvCxnSpPr>
        <p:spPr>
          <a:xfrm>
            <a:off x="1456121" y="626226"/>
            <a:ext cx="0" cy="4868487"/>
          </a:xfrm>
          <a:prstGeom prst="line">
            <a:avLst/>
          </a:prstGeom>
          <a:ln w="57150">
            <a:solidFill>
              <a:schemeClr val="tx1"/>
            </a:solidFill>
          </a:ln>
        </p:spPr>
        <p:style>
          <a:lnRef idx="1">
            <a:schemeClr val="accent1"/>
          </a:lnRef>
          <a:fillRef idx="0">
            <a:schemeClr val="accent1"/>
          </a:fillRef>
          <a:effectRef idx="0">
            <a:schemeClr val="accent1"/>
          </a:effectRef>
          <a:fontRef idx="minor">
            <a:schemeClr val="tx1"/>
          </a:fontRef>
        </p:style>
      </p:cxnSp>
      <p:sp>
        <p:nvSpPr>
          <p:cNvPr id="19" name="テキスト ボックス 18">
            <a:extLst>
              <a:ext uri="{FF2B5EF4-FFF2-40B4-BE49-F238E27FC236}">
                <a16:creationId xmlns:a16="http://schemas.microsoft.com/office/drawing/2014/main" id="{686FEFE7-76F6-439E-D40F-E4DA0FC2C61D}"/>
              </a:ext>
            </a:extLst>
          </p:cNvPr>
          <p:cNvSpPr txBox="1"/>
          <p:nvPr/>
        </p:nvSpPr>
        <p:spPr>
          <a:xfrm>
            <a:off x="5148129" y="2917763"/>
            <a:ext cx="1292662" cy="3732414"/>
          </a:xfrm>
          <a:prstGeom prst="rect">
            <a:avLst/>
          </a:prstGeom>
          <a:solidFill>
            <a:schemeClr val="bg1"/>
          </a:solidFill>
          <a:ln w="28575">
            <a:solidFill>
              <a:srgbClr val="0066FF"/>
            </a:solidFill>
          </a:ln>
        </p:spPr>
        <p:txBody>
          <a:bodyPr vert="eaVert" wrap="square" rtlCol="0">
            <a:spAutoFit/>
          </a:bodyPr>
          <a:lstStyle/>
          <a:p>
            <a:r>
              <a:rPr kumimoji="1" lang="ja-JP" altLang="en-US" sz="3600" dirty="0">
                <a:latin typeface="UD デジタル 教科書体 NK-R" panose="02020400000000000000" pitchFamily="18" charset="-128"/>
                <a:ea typeface="UD デジタル 教科書体 NK-R" panose="02020400000000000000" pitchFamily="18" charset="-128"/>
              </a:rPr>
              <a:t>てきから身を守るためです。</a:t>
            </a:r>
          </a:p>
        </p:txBody>
      </p:sp>
      <p:sp>
        <p:nvSpPr>
          <p:cNvPr id="28" name="テキスト ボックス 27">
            <a:extLst>
              <a:ext uri="{FF2B5EF4-FFF2-40B4-BE49-F238E27FC236}">
                <a16:creationId xmlns:a16="http://schemas.microsoft.com/office/drawing/2014/main" id="{99C532C7-073F-6DD2-1E1A-50E2CF82F827}"/>
              </a:ext>
            </a:extLst>
          </p:cNvPr>
          <p:cNvSpPr txBox="1"/>
          <p:nvPr/>
        </p:nvSpPr>
        <p:spPr>
          <a:xfrm>
            <a:off x="6746608" y="2917761"/>
            <a:ext cx="1015663" cy="2804157"/>
          </a:xfrm>
          <a:prstGeom prst="rect">
            <a:avLst/>
          </a:prstGeom>
          <a:solidFill>
            <a:srgbClr val="0066FF"/>
          </a:solidFill>
        </p:spPr>
        <p:txBody>
          <a:bodyPr vert="eaVert" wrap="square" rtlCol="0">
            <a:spAutoFit/>
          </a:bodyPr>
          <a:lstStyle/>
          <a:p>
            <a:r>
              <a:rPr kumimoji="1" lang="ja-JP" altLang="en-US" sz="5400" dirty="0">
                <a:solidFill>
                  <a:schemeClr val="bg1"/>
                </a:solidFill>
                <a:latin typeface="UD デジタル 教科書体 NK-R" panose="02020400000000000000" pitchFamily="18" charset="-128"/>
                <a:ea typeface="UD デジタル 教科書体 NK-R" panose="02020400000000000000" pitchFamily="18" charset="-128"/>
              </a:rPr>
              <a:t>ヤドカリ</a:t>
            </a:r>
          </a:p>
        </p:txBody>
      </p:sp>
      <p:sp>
        <p:nvSpPr>
          <p:cNvPr id="31" name="正方形/長方形 30">
            <a:extLst>
              <a:ext uri="{FF2B5EF4-FFF2-40B4-BE49-F238E27FC236}">
                <a16:creationId xmlns:a16="http://schemas.microsoft.com/office/drawing/2014/main" id="{86F339EC-BF7E-15C2-EB39-62FF0F676058}"/>
              </a:ext>
            </a:extLst>
          </p:cNvPr>
          <p:cNvSpPr/>
          <p:nvPr/>
        </p:nvSpPr>
        <p:spPr>
          <a:xfrm>
            <a:off x="915741" y="242762"/>
            <a:ext cx="4201598" cy="640741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教科書</a:t>
            </a:r>
            <a:r>
              <a:rPr lang="ja-JP" altLang="en-US"/>
              <a:t>本文</a:t>
            </a:r>
            <a:r>
              <a:rPr kumimoji="1" lang="ja-JP" altLang="en-US"/>
              <a:t>６段落の画像</a:t>
            </a:r>
            <a:endParaRPr kumimoji="1" lang="en-US" altLang="ja-JP" dirty="0"/>
          </a:p>
          <a:p>
            <a:pPr algn="ctr"/>
            <a:endParaRPr lang="en-US" altLang="ja-JP" dirty="0"/>
          </a:p>
          <a:p>
            <a:pPr algn="ctr"/>
            <a:r>
              <a:rPr kumimoji="1" lang="ja-JP" altLang="en-US"/>
              <a:t>文章は次のように</a:t>
            </a:r>
            <a:endParaRPr kumimoji="1" lang="en-US" altLang="ja-JP" dirty="0"/>
          </a:p>
          <a:p>
            <a:pPr algn="ctr"/>
            <a:r>
              <a:rPr kumimoji="1" lang="ja-JP" altLang="en-US"/>
              <a:t>スラッシュ（／）と横線</a:t>
            </a:r>
            <a:r>
              <a:rPr lang="ja-JP" altLang="en-US"/>
              <a:t>（赤文字で表示）</a:t>
            </a:r>
            <a:r>
              <a:rPr kumimoji="1" lang="ja-JP" altLang="en-US"/>
              <a:t>で加工</a:t>
            </a:r>
            <a:endParaRPr kumimoji="1" lang="en-US" altLang="ja-JP" dirty="0"/>
          </a:p>
          <a:p>
            <a:pPr algn="ctr"/>
            <a:endParaRPr kumimoji="1" lang="en-US" altLang="ja-JP" dirty="0"/>
          </a:p>
          <a:p>
            <a:pPr algn="ctr"/>
            <a:endParaRPr lang="en-US" altLang="ja-JP" dirty="0"/>
          </a:p>
          <a:p>
            <a:r>
              <a:rPr kumimoji="1" lang="ja-JP" altLang="en-US"/>
              <a:t>実は、イソギンチャクのしょく手は、何かがふれるとはりが飛び出す仕組みになっています。 </a:t>
            </a:r>
            <a:r>
              <a:rPr kumimoji="1" lang="ja-JP" altLang="en-US">
                <a:solidFill>
                  <a:srgbClr val="FF0000"/>
                </a:solidFill>
              </a:rPr>
              <a:t>／</a:t>
            </a:r>
            <a:r>
              <a:rPr kumimoji="1" lang="ja-JP" altLang="en-US"/>
              <a:t>そのはりで、魚やエビをしびれさせて、えさにするのです。タコや魚はこのことをよく知っていて、イソギンチャクに</a:t>
            </a:r>
            <a:r>
              <a:rPr lang="ja-JP" altLang="en-US"/>
              <a:t>近づこうとはしません。</a:t>
            </a:r>
            <a:r>
              <a:rPr kumimoji="1" lang="ja-JP" altLang="en-US">
                <a:solidFill>
                  <a:schemeClr val="tx1"/>
                </a:solidFill>
              </a:rPr>
              <a:t> </a:t>
            </a:r>
            <a:r>
              <a:rPr kumimoji="1" lang="ja-JP" altLang="en-US">
                <a:solidFill>
                  <a:srgbClr val="FF0000"/>
                </a:solidFill>
              </a:rPr>
              <a:t>／</a:t>
            </a:r>
            <a:r>
              <a:rPr lang="ja-JP" altLang="en-US" u="sng">
                <a:solidFill>
                  <a:srgbClr val="FF0000"/>
                </a:solidFill>
              </a:rPr>
              <a:t>それで、ヤドカリはイソギンチャクを自分の貝がらにつけることで、てきから身を守ることができるのです。</a:t>
            </a:r>
            <a:r>
              <a:rPr kumimoji="1" lang="ja-JP" altLang="en-US" u="sng">
                <a:solidFill>
                  <a:srgbClr val="FF0000"/>
                </a:solidFill>
              </a:rPr>
              <a:t> </a:t>
            </a:r>
            <a:r>
              <a:rPr kumimoji="1" lang="ja-JP" altLang="en-US">
                <a:solidFill>
                  <a:srgbClr val="FF0000"/>
                </a:solidFill>
              </a:rPr>
              <a:t>／</a:t>
            </a:r>
            <a:endParaRPr lang="en-US" altLang="ja-JP" dirty="0">
              <a:solidFill>
                <a:srgbClr val="FF0000"/>
              </a:solidFill>
            </a:endParaRPr>
          </a:p>
        </p:txBody>
      </p:sp>
    </p:spTree>
    <p:extLst>
      <p:ext uri="{BB962C8B-B14F-4D97-AF65-F5344CB8AC3E}">
        <p14:creationId xmlns:p14="http://schemas.microsoft.com/office/powerpoint/2010/main" val="193013457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a:extLst>
              <a:ext uri="{FF2B5EF4-FFF2-40B4-BE49-F238E27FC236}">
                <a16:creationId xmlns:a16="http://schemas.microsoft.com/office/drawing/2014/main" id="{8AFB2D04-CC53-A006-F904-1AD37A362A34}"/>
              </a:ext>
            </a:extLst>
          </p:cNvPr>
          <p:cNvSpPr txBox="1"/>
          <p:nvPr/>
        </p:nvSpPr>
        <p:spPr>
          <a:xfrm>
            <a:off x="2822631" y="1366059"/>
            <a:ext cx="923330" cy="1321724"/>
          </a:xfrm>
          <a:prstGeom prst="rect">
            <a:avLst/>
          </a:prstGeom>
          <a:solidFill>
            <a:schemeClr val="bg1"/>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答え</a:t>
            </a:r>
          </a:p>
        </p:txBody>
      </p:sp>
      <p:sp>
        <p:nvSpPr>
          <p:cNvPr id="21" name="テキスト ボックス 20">
            <a:extLst>
              <a:ext uri="{FF2B5EF4-FFF2-40B4-BE49-F238E27FC236}">
                <a16:creationId xmlns:a16="http://schemas.microsoft.com/office/drawing/2014/main" id="{144CB19F-071F-3CEF-90ED-D523387468A1}"/>
              </a:ext>
            </a:extLst>
          </p:cNvPr>
          <p:cNvSpPr txBox="1"/>
          <p:nvPr/>
        </p:nvSpPr>
        <p:spPr>
          <a:xfrm>
            <a:off x="5318759" y="1371601"/>
            <a:ext cx="923330" cy="1321724"/>
          </a:xfrm>
          <a:prstGeom prst="rect">
            <a:avLst/>
          </a:prstGeom>
          <a:solidFill>
            <a:schemeClr val="bg1"/>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答え</a:t>
            </a:r>
          </a:p>
        </p:txBody>
      </p:sp>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CCEE3F3D-71A0-E52B-728E-EFCD17113248}"/>
              </a:ext>
            </a:extLst>
          </p:cNvPr>
          <p:cNvSpPr txBox="1"/>
          <p:nvPr/>
        </p:nvSpPr>
        <p:spPr>
          <a:xfrm>
            <a:off x="8636308"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5" name="テキスト ボックス 14">
            <a:extLst>
              <a:ext uri="{FF2B5EF4-FFF2-40B4-BE49-F238E27FC236}">
                <a16:creationId xmlns:a16="http://schemas.microsoft.com/office/drawing/2014/main" id="{FDBA8CFC-1E17-0143-097D-3F68F58B5D7D}"/>
              </a:ext>
            </a:extLst>
          </p:cNvPr>
          <p:cNvSpPr txBox="1"/>
          <p:nvPr/>
        </p:nvSpPr>
        <p:spPr>
          <a:xfrm>
            <a:off x="4508277"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1960857" y="1366059"/>
            <a:ext cx="861774"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問い</a:t>
            </a:r>
          </a:p>
        </p:txBody>
      </p:sp>
      <p:sp>
        <p:nvSpPr>
          <p:cNvPr id="19" name="テキスト ボックス 18">
            <a:extLst>
              <a:ext uri="{FF2B5EF4-FFF2-40B4-BE49-F238E27FC236}">
                <a16:creationId xmlns:a16="http://schemas.microsoft.com/office/drawing/2014/main" id="{CF15099C-5C8D-D243-9FF3-55BB836A2424}"/>
              </a:ext>
            </a:extLst>
          </p:cNvPr>
          <p:cNvSpPr txBox="1"/>
          <p:nvPr/>
        </p:nvSpPr>
        <p:spPr>
          <a:xfrm>
            <a:off x="1099083" y="1366678"/>
            <a:ext cx="861774" cy="1321724"/>
          </a:xfrm>
          <a:prstGeom prst="rect">
            <a:avLst/>
          </a:prstGeom>
          <a:solidFill>
            <a:schemeClr val="bg1"/>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答え</a:t>
            </a:r>
          </a:p>
        </p:txBody>
      </p:sp>
      <p:sp>
        <p:nvSpPr>
          <p:cNvPr id="24" name="テキスト ボックス 23">
            <a:extLst>
              <a:ext uri="{FF2B5EF4-FFF2-40B4-BE49-F238E27FC236}">
                <a16:creationId xmlns:a16="http://schemas.microsoft.com/office/drawing/2014/main" id="{75AE4DBC-5721-69F7-D163-E908D39C842C}"/>
              </a:ext>
            </a:extLst>
          </p:cNvPr>
          <p:cNvSpPr txBox="1"/>
          <p:nvPr/>
        </p:nvSpPr>
        <p:spPr>
          <a:xfrm>
            <a:off x="8636308" y="3136670"/>
            <a:ext cx="923330" cy="2491046"/>
          </a:xfrm>
          <a:prstGeom prst="rect">
            <a:avLst/>
          </a:prstGeom>
          <a:solidFill>
            <a:schemeClr val="bg1"/>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ヤドカリ</a:t>
            </a:r>
          </a:p>
        </p:txBody>
      </p:sp>
      <p:sp>
        <p:nvSpPr>
          <p:cNvPr id="25" name="テキスト ボックス 24">
            <a:extLst>
              <a:ext uri="{FF2B5EF4-FFF2-40B4-BE49-F238E27FC236}">
                <a16:creationId xmlns:a16="http://schemas.microsoft.com/office/drawing/2014/main" id="{E700104E-6F7A-AA63-DE5F-D7D7F50C5B6F}"/>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文章の組み立てをとらえよう。</a:t>
            </a:r>
          </a:p>
        </p:txBody>
      </p:sp>
      <p:sp>
        <p:nvSpPr>
          <p:cNvPr id="26" name="テキスト ボックス 25">
            <a:extLst>
              <a:ext uri="{FF2B5EF4-FFF2-40B4-BE49-F238E27FC236}">
                <a16:creationId xmlns:a16="http://schemas.microsoft.com/office/drawing/2014/main" id="{0575D58A-87B9-EF0B-309F-EEEF7AF7A8B2}"/>
              </a:ext>
            </a:extLst>
          </p:cNvPr>
          <p:cNvSpPr txBox="1"/>
          <p:nvPr/>
        </p:nvSpPr>
        <p:spPr>
          <a:xfrm>
            <a:off x="9741427" y="3136669"/>
            <a:ext cx="1538883" cy="3463635"/>
          </a:xfrm>
          <a:prstGeom prst="rect">
            <a:avLst/>
          </a:prstGeom>
          <a:solidFill>
            <a:schemeClr val="accent4">
              <a:lumMod val="20000"/>
              <a:lumOff val="80000"/>
            </a:schemeClr>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助けてもらうのは？</a:t>
            </a:r>
          </a:p>
        </p:txBody>
      </p:sp>
    </p:spTree>
    <p:extLst>
      <p:ext uri="{BB962C8B-B14F-4D97-AF65-F5344CB8AC3E}">
        <p14:creationId xmlns:p14="http://schemas.microsoft.com/office/powerpoint/2010/main" val="20771648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144CB19F-071F-3CEF-90ED-D523387468A1}"/>
              </a:ext>
            </a:extLst>
          </p:cNvPr>
          <p:cNvSpPr txBox="1"/>
          <p:nvPr/>
        </p:nvSpPr>
        <p:spPr>
          <a:xfrm>
            <a:off x="5318759" y="1371601"/>
            <a:ext cx="923330" cy="1321724"/>
          </a:xfrm>
          <a:prstGeom prst="rect">
            <a:avLst/>
          </a:prstGeom>
          <a:solidFill>
            <a:schemeClr val="bg1"/>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答え</a:t>
            </a:r>
          </a:p>
        </p:txBody>
      </p:sp>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CCEE3F3D-71A0-E52B-728E-EFCD17113248}"/>
              </a:ext>
            </a:extLst>
          </p:cNvPr>
          <p:cNvSpPr txBox="1"/>
          <p:nvPr/>
        </p:nvSpPr>
        <p:spPr>
          <a:xfrm>
            <a:off x="8636308" y="1371601"/>
            <a:ext cx="923330" cy="1321724"/>
          </a:xfrm>
          <a:prstGeom prst="rect">
            <a:avLst/>
          </a:prstGeom>
          <a:solidFill>
            <a:schemeClr val="bg1"/>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5" name="テキスト ボックス 14">
            <a:extLst>
              <a:ext uri="{FF2B5EF4-FFF2-40B4-BE49-F238E27FC236}">
                <a16:creationId xmlns:a16="http://schemas.microsoft.com/office/drawing/2014/main" id="{FDBA8CFC-1E17-0143-097D-3F68F58B5D7D}"/>
              </a:ext>
            </a:extLst>
          </p:cNvPr>
          <p:cNvSpPr txBox="1"/>
          <p:nvPr/>
        </p:nvSpPr>
        <p:spPr>
          <a:xfrm>
            <a:off x="4508277"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2012149"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答えは何段落ですか。</a:t>
            </a:r>
          </a:p>
        </p:txBody>
      </p:sp>
      <p:sp>
        <p:nvSpPr>
          <p:cNvPr id="18" name="正方形/長方形 17">
            <a:extLst>
              <a:ext uri="{FF2B5EF4-FFF2-40B4-BE49-F238E27FC236}">
                <a16:creationId xmlns:a16="http://schemas.microsoft.com/office/drawing/2014/main" id="{8FD7DEB2-B49B-EAB6-BB19-4241ED9A9692}"/>
              </a:ext>
            </a:extLst>
          </p:cNvPr>
          <p:cNvSpPr/>
          <p:nvPr/>
        </p:nvSpPr>
        <p:spPr>
          <a:xfrm>
            <a:off x="5442839" y="221673"/>
            <a:ext cx="5089392" cy="2804160"/>
          </a:xfrm>
          <a:prstGeom prst="rect">
            <a:avLst/>
          </a:prstGeom>
          <a:solidFill>
            <a:schemeClr val="bg1">
              <a:alpha val="8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AAB82C86-3085-AE0C-3243-43C04AF096E9}"/>
              </a:ext>
            </a:extLst>
          </p:cNvPr>
          <p:cNvSpPr/>
          <p:nvPr/>
        </p:nvSpPr>
        <p:spPr>
          <a:xfrm>
            <a:off x="342215" y="221673"/>
            <a:ext cx="2608053" cy="2804160"/>
          </a:xfrm>
          <a:prstGeom prst="rect">
            <a:avLst/>
          </a:prstGeom>
          <a:solidFill>
            <a:schemeClr val="bg1">
              <a:alpha val="8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descr="&#10;">
            <a:extLst>
              <a:ext uri="{FF2B5EF4-FFF2-40B4-BE49-F238E27FC236}">
                <a16:creationId xmlns:a16="http://schemas.microsoft.com/office/drawing/2014/main" id="{9F4EE23A-A01E-018A-54DA-FEFF2E6506F6}"/>
              </a:ext>
            </a:extLst>
          </p:cNvPr>
          <p:cNvSpPr txBox="1"/>
          <p:nvPr/>
        </p:nvSpPr>
        <p:spPr>
          <a:xfrm>
            <a:off x="4108167" y="2937165"/>
            <a:ext cx="1723549"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2000" dirty="0">
                <a:latin typeface="UD デジタル 教科書体 NK-R" panose="02020400000000000000" pitchFamily="18" charset="-128"/>
                <a:ea typeface="UD デジタル 教科書体 NK-R" panose="02020400000000000000" pitchFamily="18" charset="-128"/>
              </a:rPr>
              <a:t>では、ヤドカリは、石についたイソギンチャクをど</a:t>
            </a:r>
            <a:r>
              <a:rPr kumimoji="1" lang="ja-JP" altLang="en-US" sz="2000" dirty="0">
                <a:latin typeface="UD デジタル 教科書体 NK-R" panose="02020400000000000000" pitchFamily="18" charset="-128"/>
                <a:ea typeface="UD デジタル 教科書体 NK-R" panose="02020400000000000000" pitchFamily="18" charset="-128"/>
              </a:rPr>
              <a:t>うやって自分の貝がらにうつすのでしょうか。ヤドカリが、イソギンチャクのはりでさされることはないのでしょうか。</a:t>
            </a:r>
          </a:p>
        </p:txBody>
      </p:sp>
    </p:spTree>
    <p:extLst>
      <p:ext uri="{BB962C8B-B14F-4D97-AF65-F5344CB8AC3E}">
        <p14:creationId xmlns:p14="http://schemas.microsoft.com/office/powerpoint/2010/main" val="395598313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テキスト ボックス 20">
            <a:extLst>
              <a:ext uri="{FF2B5EF4-FFF2-40B4-BE49-F238E27FC236}">
                <a16:creationId xmlns:a16="http://schemas.microsoft.com/office/drawing/2014/main" id="{144CB19F-071F-3CEF-90ED-D523387468A1}"/>
              </a:ext>
            </a:extLst>
          </p:cNvPr>
          <p:cNvSpPr txBox="1"/>
          <p:nvPr/>
        </p:nvSpPr>
        <p:spPr>
          <a:xfrm>
            <a:off x="5318759" y="1371601"/>
            <a:ext cx="923330" cy="1321724"/>
          </a:xfrm>
          <a:prstGeom prst="rect">
            <a:avLst/>
          </a:prstGeom>
          <a:solidFill>
            <a:schemeClr val="bg1"/>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答え</a:t>
            </a:r>
          </a:p>
        </p:txBody>
      </p:sp>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CCEE3F3D-71A0-E52B-728E-EFCD17113248}"/>
              </a:ext>
            </a:extLst>
          </p:cNvPr>
          <p:cNvSpPr txBox="1"/>
          <p:nvPr/>
        </p:nvSpPr>
        <p:spPr>
          <a:xfrm>
            <a:off x="8636308" y="1371601"/>
            <a:ext cx="923330" cy="1321724"/>
          </a:xfrm>
          <a:prstGeom prst="rect">
            <a:avLst/>
          </a:prstGeom>
          <a:solidFill>
            <a:schemeClr val="bg1"/>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5" name="テキスト ボックス 14">
            <a:extLst>
              <a:ext uri="{FF2B5EF4-FFF2-40B4-BE49-F238E27FC236}">
                <a16:creationId xmlns:a16="http://schemas.microsoft.com/office/drawing/2014/main" id="{FDBA8CFC-1E17-0143-097D-3F68F58B5D7D}"/>
              </a:ext>
            </a:extLst>
          </p:cNvPr>
          <p:cNvSpPr txBox="1"/>
          <p:nvPr/>
        </p:nvSpPr>
        <p:spPr>
          <a:xfrm>
            <a:off x="4508277"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2012149" y="1371601"/>
            <a:ext cx="923330" cy="1321724"/>
          </a:xfrm>
          <a:prstGeom prst="rect">
            <a:avLst/>
          </a:prstGeom>
          <a:solidFill>
            <a:schemeClr val="accent6">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答えは何段落ですか。</a:t>
            </a:r>
          </a:p>
        </p:txBody>
      </p:sp>
      <p:sp>
        <p:nvSpPr>
          <p:cNvPr id="18" name="正方形/長方形 17">
            <a:extLst>
              <a:ext uri="{FF2B5EF4-FFF2-40B4-BE49-F238E27FC236}">
                <a16:creationId xmlns:a16="http://schemas.microsoft.com/office/drawing/2014/main" id="{8FD7DEB2-B49B-EAB6-BB19-4241ED9A9692}"/>
              </a:ext>
            </a:extLst>
          </p:cNvPr>
          <p:cNvSpPr/>
          <p:nvPr/>
        </p:nvSpPr>
        <p:spPr>
          <a:xfrm>
            <a:off x="5442839" y="221673"/>
            <a:ext cx="5089392" cy="2804160"/>
          </a:xfrm>
          <a:prstGeom prst="rect">
            <a:avLst/>
          </a:prstGeom>
          <a:solidFill>
            <a:schemeClr val="bg1">
              <a:alpha val="8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正方形/長方形 18">
            <a:extLst>
              <a:ext uri="{FF2B5EF4-FFF2-40B4-BE49-F238E27FC236}">
                <a16:creationId xmlns:a16="http://schemas.microsoft.com/office/drawing/2014/main" id="{AAB82C86-3085-AE0C-3243-43C04AF096E9}"/>
              </a:ext>
            </a:extLst>
          </p:cNvPr>
          <p:cNvSpPr/>
          <p:nvPr/>
        </p:nvSpPr>
        <p:spPr>
          <a:xfrm>
            <a:off x="342215" y="221673"/>
            <a:ext cx="2608053" cy="2804160"/>
          </a:xfrm>
          <a:prstGeom prst="rect">
            <a:avLst/>
          </a:prstGeom>
          <a:solidFill>
            <a:schemeClr val="bg1">
              <a:alpha val="88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0" name="テキスト ボックス 19">
            <a:extLst>
              <a:ext uri="{FF2B5EF4-FFF2-40B4-BE49-F238E27FC236}">
                <a16:creationId xmlns:a16="http://schemas.microsoft.com/office/drawing/2014/main" id="{8AFB2D04-CC53-A006-F904-1AD37A362A34}"/>
              </a:ext>
            </a:extLst>
          </p:cNvPr>
          <p:cNvSpPr txBox="1"/>
          <p:nvPr/>
        </p:nvSpPr>
        <p:spPr>
          <a:xfrm>
            <a:off x="2822631" y="1366059"/>
            <a:ext cx="923330" cy="1321724"/>
          </a:xfrm>
          <a:prstGeom prst="rect">
            <a:avLst/>
          </a:prstGeom>
          <a:solidFill>
            <a:schemeClr val="bg1"/>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答え</a:t>
            </a:r>
          </a:p>
        </p:txBody>
      </p:sp>
      <p:sp>
        <p:nvSpPr>
          <p:cNvPr id="22" name="テキスト ボックス 21" descr="&#10;">
            <a:extLst>
              <a:ext uri="{FF2B5EF4-FFF2-40B4-BE49-F238E27FC236}">
                <a16:creationId xmlns:a16="http://schemas.microsoft.com/office/drawing/2014/main" id="{2B470A67-F1DE-28D7-0D20-D23EAAE6274A}"/>
              </a:ext>
            </a:extLst>
          </p:cNvPr>
          <p:cNvSpPr txBox="1"/>
          <p:nvPr/>
        </p:nvSpPr>
        <p:spPr>
          <a:xfrm>
            <a:off x="4108167" y="2937165"/>
            <a:ext cx="1723549"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2000" dirty="0">
                <a:latin typeface="UD デジタル 教科書体 NK-R" panose="02020400000000000000" pitchFamily="18" charset="-128"/>
                <a:ea typeface="UD デジタル 教科書体 NK-R" panose="02020400000000000000" pitchFamily="18" charset="-128"/>
              </a:rPr>
              <a:t>では、ヤドカリは、石についたイソギンチャクをど</a:t>
            </a:r>
            <a:r>
              <a:rPr kumimoji="1" lang="ja-JP" altLang="en-US" sz="2000" dirty="0">
                <a:latin typeface="UD デジタル 教科書体 NK-R" panose="02020400000000000000" pitchFamily="18" charset="-128"/>
                <a:ea typeface="UD デジタル 教科書体 NK-R" panose="02020400000000000000" pitchFamily="18" charset="-128"/>
              </a:rPr>
              <a:t>うやって自分の貝がらにうつすのでしょうか。ヤドカリが、イソギンチャクのはりでさされることはないのでしょうか。</a:t>
            </a:r>
          </a:p>
        </p:txBody>
      </p:sp>
    </p:spTree>
    <p:extLst>
      <p:ext uri="{BB962C8B-B14F-4D97-AF65-F5344CB8AC3E}">
        <p14:creationId xmlns:p14="http://schemas.microsoft.com/office/powerpoint/2010/main" val="188645026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529DBDC7-200F-E3EC-2BC8-3B716E1FCFE5}"/>
              </a:ext>
            </a:extLst>
          </p:cNvPr>
          <p:cNvSpPr txBox="1"/>
          <p:nvPr/>
        </p:nvSpPr>
        <p:spPr>
          <a:xfrm>
            <a:off x="9357347"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8451258"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7516073"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9359166" y="1366059"/>
            <a:ext cx="861774"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答えは何段落ですか。</a:t>
            </a:r>
          </a:p>
        </p:txBody>
      </p:sp>
      <p:sp>
        <p:nvSpPr>
          <p:cNvPr id="22" name="テキスト ボックス 21" descr="&#10;">
            <a:extLst>
              <a:ext uri="{FF2B5EF4-FFF2-40B4-BE49-F238E27FC236}">
                <a16:creationId xmlns:a16="http://schemas.microsoft.com/office/drawing/2014/main" id="{9B591A27-B772-15DB-3B2A-F6FEC591CA0C}"/>
              </a:ext>
            </a:extLst>
          </p:cNvPr>
          <p:cNvSpPr txBox="1"/>
          <p:nvPr/>
        </p:nvSpPr>
        <p:spPr>
          <a:xfrm>
            <a:off x="8831344" y="3025833"/>
            <a:ext cx="1908215"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では、イソギンチャクは、ヤドカリの貝がらにつくことで、何か利益があるのでしょうか。</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544153552"/>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529DBDC7-200F-E3EC-2BC8-3B716E1FCFE5}"/>
              </a:ext>
            </a:extLst>
          </p:cNvPr>
          <p:cNvSpPr txBox="1"/>
          <p:nvPr/>
        </p:nvSpPr>
        <p:spPr>
          <a:xfrm>
            <a:off x="9357347"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8451258"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7516073"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9359166" y="1366059"/>
            <a:ext cx="861774"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答えは何段落ですか。</a:t>
            </a:r>
          </a:p>
        </p:txBody>
      </p:sp>
      <p:sp>
        <p:nvSpPr>
          <p:cNvPr id="22" name="テキスト ボックス 21" descr="&#10;">
            <a:extLst>
              <a:ext uri="{FF2B5EF4-FFF2-40B4-BE49-F238E27FC236}">
                <a16:creationId xmlns:a16="http://schemas.microsoft.com/office/drawing/2014/main" id="{9B591A27-B772-15DB-3B2A-F6FEC591CA0C}"/>
              </a:ext>
            </a:extLst>
          </p:cNvPr>
          <p:cNvSpPr txBox="1"/>
          <p:nvPr/>
        </p:nvSpPr>
        <p:spPr>
          <a:xfrm>
            <a:off x="8831344" y="3025833"/>
            <a:ext cx="1908215"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では、</a:t>
            </a:r>
            <a:r>
              <a:rPr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イソギンチャクは</a:t>
            </a:r>
            <a:r>
              <a:rPr lang="ja-JP" altLang="en-US" sz="2800" dirty="0">
                <a:latin typeface="UD デジタル 教科書体 NK-R" panose="02020400000000000000" pitchFamily="18" charset="-128"/>
                <a:ea typeface="UD デジタル 教科書体 NK-R" panose="02020400000000000000" pitchFamily="18" charset="-128"/>
              </a:rPr>
              <a:t>、ヤドカリの貝がらにつくことで、</a:t>
            </a:r>
            <a:r>
              <a:rPr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何か利益があるのでしょうか。</a:t>
            </a:r>
            <a:endParaRPr kumimoji="1" lang="ja-JP" altLang="en-US" sz="280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2" name="テキスト ボックス 1">
            <a:extLst>
              <a:ext uri="{FF2B5EF4-FFF2-40B4-BE49-F238E27FC236}">
                <a16:creationId xmlns:a16="http://schemas.microsoft.com/office/drawing/2014/main" id="{BEAF9FDA-1E16-EE14-064C-ED3250AA12ED}"/>
              </a:ext>
            </a:extLst>
          </p:cNvPr>
          <p:cNvSpPr txBox="1"/>
          <p:nvPr/>
        </p:nvSpPr>
        <p:spPr>
          <a:xfrm>
            <a:off x="8472456" y="1366678"/>
            <a:ext cx="861774" cy="1321724"/>
          </a:xfrm>
          <a:prstGeom prst="rect">
            <a:avLst/>
          </a:prstGeom>
          <a:solidFill>
            <a:schemeClr val="bg1"/>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答え</a:t>
            </a:r>
          </a:p>
        </p:txBody>
      </p:sp>
      <p:sp>
        <p:nvSpPr>
          <p:cNvPr id="5" name="正方形/長方形 4">
            <a:extLst>
              <a:ext uri="{FF2B5EF4-FFF2-40B4-BE49-F238E27FC236}">
                <a16:creationId xmlns:a16="http://schemas.microsoft.com/office/drawing/2014/main" id="{58980042-6B8C-64DB-6D25-1F382A937272}"/>
              </a:ext>
            </a:extLst>
          </p:cNvPr>
          <p:cNvSpPr/>
          <p:nvPr/>
        </p:nvSpPr>
        <p:spPr>
          <a:xfrm>
            <a:off x="374073" y="251076"/>
            <a:ext cx="7941118" cy="6355848"/>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3" name="正方形/長方形 2">
            <a:extLst>
              <a:ext uri="{FF2B5EF4-FFF2-40B4-BE49-F238E27FC236}">
                <a16:creationId xmlns:a16="http://schemas.microsoft.com/office/drawing/2014/main" id="{ADBD49C0-AA04-CED9-5547-FEE75D962701}"/>
              </a:ext>
            </a:extLst>
          </p:cNvPr>
          <p:cNvSpPr/>
          <p:nvPr/>
        </p:nvSpPr>
        <p:spPr>
          <a:xfrm>
            <a:off x="474330" y="251076"/>
            <a:ext cx="7712176" cy="640741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教科書</a:t>
            </a:r>
            <a:r>
              <a:rPr lang="ja-JP" altLang="en-US"/>
              <a:t>本文</a:t>
            </a:r>
            <a:r>
              <a:rPr kumimoji="1" lang="en-US" altLang="ja-JP" dirty="0"/>
              <a:t>11</a:t>
            </a:r>
            <a:r>
              <a:rPr kumimoji="1" lang="ja-JP" altLang="en-US"/>
              <a:t>段落の画像</a:t>
            </a:r>
            <a:endParaRPr lang="en-US" altLang="ja-JP" dirty="0">
              <a:solidFill>
                <a:srgbClr val="FF0000"/>
              </a:solidFill>
            </a:endParaRPr>
          </a:p>
        </p:txBody>
      </p:sp>
    </p:spTree>
    <p:extLst>
      <p:ext uri="{BB962C8B-B14F-4D97-AF65-F5344CB8AC3E}">
        <p14:creationId xmlns:p14="http://schemas.microsoft.com/office/powerpoint/2010/main" val="21132049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529DBDC7-200F-E3EC-2BC8-3B716E1FCFE5}"/>
              </a:ext>
            </a:extLst>
          </p:cNvPr>
          <p:cNvSpPr txBox="1"/>
          <p:nvPr/>
        </p:nvSpPr>
        <p:spPr>
          <a:xfrm>
            <a:off x="9357347"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8451258"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7516073"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9359166" y="1366059"/>
            <a:ext cx="861774"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「利益」は、何ですか。</a:t>
            </a:r>
          </a:p>
        </p:txBody>
      </p:sp>
      <p:sp>
        <p:nvSpPr>
          <p:cNvPr id="22" name="テキスト ボックス 21" descr="&#10;">
            <a:extLst>
              <a:ext uri="{FF2B5EF4-FFF2-40B4-BE49-F238E27FC236}">
                <a16:creationId xmlns:a16="http://schemas.microsoft.com/office/drawing/2014/main" id="{9B591A27-B772-15DB-3B2A-F6FEC591CA0C}"/>
              </a:ext>
            </a:extLst>
          </p:cNvPr>
          <p:cNvSpPr txBox="1"/>
          <p:nvPr/>
        </p:nvSpPr>
        <p:spPr>
          <a:xfrm>
            <a:off x="8831344" y="3025833"/>
            <a:ext cx="1908215"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では、</a:t>
            </a:r>
            <a:r>
              <a:rPr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イソギンチャクは</a:t>
            </a:r>
            <a:r>
              <a:rPr lang="ja-JP" altLang="en-US" sz="2800" dirty="0">
                <a:latin typeface="UD デジタル 教科書体 NK-R" panose="02020400000000000000" pitchFamily="18" charset="-128"/>
                <a:ea typeface="UD デジタル 教科書体 NK-R" panose="02020400000000000000" pitchFamily="18" charset="-128"/>
              </a:rPr>
              <a:t>、ヤドカリの貝がらにつくことで、</a:t>
            </a:r>
            <a:r>
              <a:rPr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何か利益があるのでしょうか。</a:t>
            </a:r>
            <a:endParaRPr kumimoji="1" lang="ja-JP" altLang="en-US" sz="280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2" name="テキスト ボックス 1">
            <a:extLst>
              <a:ext uri="{FF2B5EF4-FFF2-40B4-BE49-F238E27FC236}">
                <a16:creationId xmlns:a16="http://schemas.microsoft.com/office/drawing/2014/main" id="{BEAF9FDA-1E16-EE14-064C-ED3250AA12ED}"/>
              </a:ext>
            </a:extLst>
          </p:cNvPr>
          <p:cNvSpPr txBox="1"/>
          <p:nvPr/>
        </p:nvSpPr>
        <p:spPr>
          <a:xfrm>
            <a:off x="8472456" y="1366678"/>
            <a:ext cx="861774" cy="1321724"/>
          </a:xfrm>
          <a:prstGeom prst="rect">
            <a:avLst/>
          </a:prstGeom>
          <a:solidFill>
            <a:schemeClr val="bg1"/>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答え</a:t>
            </a:r>
          </a:p>
        </p:txBody>
      </p:sp>
      <p:sp>
        <p:nvSpPr>
          <p:cNvPr id="5" name="正方形/長方形 4">
            <a:extLst>
              <a:ext uri="{FF2B5EF4-FFF2-40B4-BE49-F238E27FC236}">
                <a16:creationId xmlns:a16="http://schemas.microsoft.com/office/drawing/2014/main" id="{58980042-6B8C-64DB-6D25-1F382A937272}"/>
              </a:ext>
            </a:extLst>
          </p:cNvPr>
          <p:cNvSpPr/>
          <p:nvPr/>
        </p:nvSpPr>
        <p:spPr>
          <a:xfrm>
            <a:off x="374073" y="251076"/>
            <a:ext cx="7941118" cy="6355848"/>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87AAA081-F3EF-FEC5-784E-7A978EEE370B}"/>
              </a:ext>
            </a:extLst>
          </p:cNvPr>
          <p:cNvCxnSpPr/>
          <p:nvPr/>
        </p:nvCxnSpPr>
        <p:spPr>
          <a:xfrm flipH="1">
            <a:off x="4098175" y="268778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25B8BEF5-E22E-D5FB-FCDF-4C9A0A444FCF}"/>
              </a:ext>
            </a:extLst>
          </p:cNvPr>
          <p:cNvCxnSpPr/>
          <p:nvPr/>
        </p:nvCxnSpPr>
        <p:spPr>
          <a:xfrm flipH="1">
            <a:off x="2272146" y="481861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2E342DEF-6207-72ED-CE2D-5828ED47F592}"/>
              </a:ext>
            </a:extLst>
          </p:cNvPr>
          <p:cNvCxnSpPr/>
          <p:nvPr/>
        </p:nvCxnSpPr>
        <p:spPr>
          <a:xfrm flipH="1">
            <a:off x="466668" y="220010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C50B59C4-4DB5-1BE0-5586-B07596E1DF58}"/>
              </a:ext>
            </a:extLst>
          </p:cNvPr>
          <p:cNvCxnSpPr/>
          <p:nvPr/>
        </p:nvCxnSpPr>
        <p:spPr>
          <a:xfrm flipH="1">
            <a:off x="6414905" y="1878679"/>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正方形/長方形 2">
            <a:extLst>
              <a:ext uri="{FF2B5EF4-FFF2-40B4-BE49-F238E27FC236}">
                <a16:creationId xmlns:a16="http://schemas.microsoft.com/office/drawing/2014/main" id="{C9FC1F7C-5087-33B9-A78F-192B847B9DBA}"/>
              </a:ext>
            </a:extLst>
          </p:cNvPr>
          <p:cNvSpPr/>
          <p:nvPr/>
        </p:nvSpPr>
        <p:spPr>
          <a:xfrm>
            <a:off x="474330" y="251076"/>
            <a:ext cx="7712176" cy="640741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教科書</a:t>
            </a:r>
            <a:r>
              <a:rPr lang="ja-JP" altLang="en-US"/>
              <a:t>本文</a:t>
            </a:r>
            <a:r>
              <a:rPr kumimoji="1" lang="en-US" altLang="ja-JP" dirty="0"/>
              <a:t>11</a:t>
            </a:r>
            <a:r>
              <a:rPr kumimoji="1" lang="ja-JP" altLang="en-US"/>
              <a:t>段落の画像</a:t>
            </a:r>
            <a:endParaRPr kumimoji="1" lang="en-US" altLang="ja-JP" dirty="0"/>
          </a:p>
          <a:p>
            <a:pPr algn="ctr"/>
            <a:endParaRPr lang="en-US" altLang="ja-JP" dirty="0">
              <a:solidFill>
                <a:srgbClr val="FF0000"/>
              </a:solidFill>
            </a:endParaRPr>
          </a:p>
          <a:p>
            <a:pPr algn="ctr"/>
            <a:r>
              <a:rPr lang="ja-JP" altLang="en-US">
                <a:solidFill>
                  <a:schemeClr val="bg1"/>
                </a:solidFill>
              </a:rPr>
              <a:t>句点（。）の４箇所にスラッシュ（</a:t>
            </a:r>
            <a:r>
              <a:rPr lang="en-US" altLang="ja-JP" dirty="0">
                <a:solidFill>
                  <a:schemeClr val="bg1"/>
                </a:solidFill>
              </a:rPr>
              <a:t>/</a:t>
            </a:r>
            <a:r>
              <a:rPr lang="ja-JP" altLang="en-US">
                <a:solidFill>
                  <a:schemeClr val="bg1"/>
                </a:solidFill>
              </a:rPr>
              <a:t>）をつける</a:t>
            </a:r>
            <a:endParaRPr lang="en-US" altLang="ja-JP" dirty="0">
              <a:solidFill>
                <a:schemeClr val="bg1"/>
              </a:solidFill>
            </a:endParaRPr>
          </a:p>
        </p:txBody>
      </p:sp>
    </p:spTree>
    <p:extLst>
      <p:ext uri="{BB962C8B-B14F-4D97-AF65-F5344CB8AC3E}">
        <p14:creationId xmlns:p14="http://schemas.microsoft.com/office/powerpoint/2010/main" val="1630473753"/>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529DBDC7-200F-E3EC-2BC8-3B716E1FCFE5}"/>
              </a:ext>
            </a:extLst>
          </p:cNvPr>
          <p:cNvSpPr txBox="1"/>
          <p:nvPr/>
        </p:nvSpPr>
        <p:spPr>
          <a:xfrm>
            <a:off x="9357347"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8451258"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7516073"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9359166" y="1366059"/>
            <a:ext cx="861774"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「利益」は、何ですか。</a:t>
            </a:r>
          </a:p>
        </p:txBody>
      </p:sp>
      <p:sp>
        <p:nvSpPr>
          <p:cNvPr id="22" name="テキスト ボックス 21" descr="&#10;">
            <a:extLst>
              <a:ext uri="{FF2B5EF4-FFF2-40B4-BE49-F238E27FC236}">
                <a16:creationId xmlns:a16="http://schemas.microsoft.com/office/drawing/2014/main" id="{9B591A27-B772-15DB-3B2A-F6FEC591CA0C}"/>
              </a:ext>
            </a:extLst>
          </p:cNvPr>
          <p:cNvSpPr txBox="1"/>
          <p:nvPr/>
        </p:nvSpPr>
        <p:spPr>
          <a:xfrm>
            <a:off x="8831344" y="3025833"/>
            <a:ext cx="1908215"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では、</a:t>
            </a:r>
            <a:r>
              <a:rPr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イソギンチャクは</a:t>
            </a:r>
            <a:r>
              <a:rPr lang="ja-JP" altLang="en-US" sz="2800" dirty="0">
                <a:latin typeface="UD デジタル 教科書体 NK-R" panose="02020400000000000000" pitchFamily="18" charset="-128"/>
                <a:ea typeface="UD デジタル 教科書体 NK-R" panose="02020400000000000000" pitchFamily="18" charset="-128"/>
              </a:rPr>
              <a:t>、ヤドカリの貝がらにつくことで、</a:t>
            </a:r>
            <a:r>
              <a:rPr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何か利益があるのでしょうか。</a:t>
            </a:r>
            <a:endParaRPr kumimoji="1" lang="ja-JP" altLang="en-US" sz="280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2" name="テキスト ボックス 1">
            <a:extLst>
              <a:ext uri="{FF2B5EF4-FFF2-40B4-BE49-F238E27FC236}">
                <a16:creationId xmlns:a16="http://schemas.microsoft.com/office/drawing/2014/main" id="{BEAF9FDA-1E16-EE14-064C-ED3250AA12ED}"/>
              </a:ext>
            </a:extLst>
          </p:cNvPr>
          <p:cNvSpPr txBox="1"/>
          <p:nvPr/>
        </p:nvSpPr>
        <p:spPr>
          <a:xfrm>
            <a:off x="8472456" y="1366678"/>
            <a:ext cx="861774" cy="1321724"/>
          </a:xfrm>
          <a:prstGeom prst="rect">
            <a:avLst/>
          </a:prstGeom>
          <a:solidFill>
            <a:schemeClr val="bg1"/>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答え</a:t>
            </a:r>
          </a:p>
        </p:txBody>
      </p:sp>
      <p:sp>
        <p:nvSpPr>
          <p:cNvPr id="5" name="正方形/長方形 4">
            <a:extLst>
              <a:ext uri="{FF2B5EF4-FFF2-40B4-BE49-F238E27FC236}">
                <a16:creationId xmlns:a16="http://schemas.microsoft.com/office/drawing/2014/main" id="{58980042-6B8C-64DB-6D25-1F382A937272}"/>
              </a:ext>
            </a:extLst>
          </p:cNvPr>
          <p:cNvSpPr/>
          <p:nvPr/>
        </p:nvSpPr>
        <p:spPr>
          <a:xfrm>
            <a:off x="374073" y="251076"/>
            <a:ext cx="7941118" cy="6355848"/>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87AAA081-F3EF-FEC5-784E-7A978EEE370B}"/>
              </a:ext>
            </a:extLst>
          </p:cNvPr>
          <p:cNvCxnSpPr/>
          <p:nvPr/>
        </p:nvCxnSpPr>
        <p:spPr>
          <a:xfrm flipH="1">
            <a:off x="4098175" y="268778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25B8BEF5-E22E-D5FB-FCDF-4C9A0A444FCF}"/>
              </a:ext>
            </a:extLst>
          </p:cNvPr>
          <p:cNvCxnSpPr/>
          <p:nvPr/>
        </p:nvCxnSpPr>
        <p:spPr>
          <a:xfrm flipH="1">
            <a:off x="2272146" y="481861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2E342DEF-6207-72ED-CE2D-5828ED47F592}"/>
              </a:ext>
            </a:extLst>
          </p:cNvPr>
          <p:cNvCxnSpPr/>
          <p:nvPr/>
        </p:nvCxnSpPr>
        <p:spPr>
          <a:xfrm flipH="1">
            <a:off x="466668" y="220010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C50B59C4-4DB5-1BE0-5586-B07596E1DF58}"/>
              </a:ext>
            </a:extLst>
          </p:cNvPr>
          <p:cNvCxnSpPr/>
          <p:nvPr/>
        </p:nvCxnSpPr>
        <p:spPr>
          <a:xfrm flipH="1">
            <a:off x="6414905" y="1878679"/>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四角形: 角を丸くする 2">
            <a:extLst>
              <a:ext uri="{FF2B5EF4-FFF2-40B4-BE49-F238E27FC236}">
                <a16:creationId xmlns:a16="http://schemas.microsoft.com/office/drawing/2014/main" id="{8BB2F913-A3E6-5028-C217-7F6FC84F9839}"/>
              </a:ext>
            </a:extLst>
          </p:cNvPr>
          <p:cNvSpPr/>
          <p:nvPr/>
        </p:nvSpPr>
        <p:spPr>
          <a:xfrm>
            <a:off x="2272146" y="1261381"/>
            <a:ext cx="507076" cy="3557232"/>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45212F38-9262-49D3-5787-095BFE6CC5FE}"/>
              </a:ext>
            </a:extLst>
          </p:cNvPr>
          <p:cNvSpPr/>
          <p:nvPr/>
        </p:nvSpPr>
        <p:spPr>
          <a:xfrm>
            <a:off x="474330" y="251076"/>
            <a:ext cx="7712176" cy="640741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教科書</a:t>
            </a:r>
            <a:r>
              <a:rPr lang="ja-JP" altLang="en-US"/>
              <a:t>本文</a:t>
            </a:r>
            <a:r>
              <a:rPr kumimoji="1" lang="en-US" altLang="ja-JP" dirty="0"/>
              <a:t>11</a:t>
            </a:r>
            <a:r>
              <a:rPr kumimoji="1" lang="ja-JP" altLang="en-US"/>
              <a:t>段落の画像</a:t>
            </a:r>
            <a:endParaRPr kumimoji="1" lang="en-US" altLang="ja-JP" dirty="0"/>
          </a:p>
          <a:p>
            <a:pPr algn="ctr"/>
            <a:endParaRPr lang="en-US" altLang="ja-JP" dirty="0">
              <a:solidFill>
                <a:srgbClr val="FF0000"/>
              </a:solidFill>
            </a:endParaRPr>
          </a:p>
          <a:p>
            <a:pPr algn="ctr"/>
            <a:r>
              <a:rPr lang="ja-JP" altLang="en-US">
                <a:solidFill>
                  <a:schemeClr val="bg1"/>
                </a:solidFill>
              </a:rPr>
              <a:t>句点（。）の４箇所にスラッシュ（</a:t>
            </a:r>
            <a:r>
              <a:rPr lang="en-US" altLang="ja-JP" dirty="0">
                <a:solidFill>
                  <a:schemeClr val="bg1"/>
                </a:solidFill>
              </a:rPr>
              <a:t>/</a:t>
            </a:r>
            <a:r>
              <a:rPr lang="ja-JP" altLang="en-US">
                <a:solidFill>
                  <a:schemeClr val="bg1"/>
                </a:solidFill>
              </a:rPr>
              <a:t>）をつける</a:t>
            </a:r>
            <a:endParaRPr lang="en-US" altLang="ja-JP" dirty="0">
              <a:solidFill>
                <a:schemeClr val="bg1"/>
              </a:solidFill>
            </a:endParaRPr>
          </a:p>
          <a:p>
            <a:pPr algn="ctr"/>
            <a:endParaRPr lang="en-US" altLang="ja-JP" dirty="0">
              <a:solidFill>
                <a:schemeClr val="bg1"/>
              </a:solidFill>
            </a:endParaRPr>
          </a:p>
          <a:p>
            <a:pPr algn="ctr"/>
            <a:r>
              <a:rPr lang="ja-JP" altLang="en-US">
                <a:solidFill>
                  <a:schemeClr val="bg1"/>
                </a:solidFill>
              </a:rPr>
              <a:t>「えさをとる機会がふえます」に赤四角</a:t>
            </a:r>
            <a:endParaRPr lang="en-US" altLang="ja-JP" dirty="0">
              <a:solidFill>
                <a:schemeClr val="bg1"/>
              </a:solidFill>
            </a:endParaRPr>
          </a:p>
        </p:txBody>
      </p:sp>
    </p:spTree>
    <p:extLst>
      <p:ext uri="{BB962C8B-B14F-4D97-AF65-F5344CB8AC3E}">
        <p14:creationId xmlns:p14="http://schemas.microsoft.com/office/powerpoint/2010/main" val="4074217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529DBDC7-200F-E3EC-2BC8-3B716E1FCFE5}"/>
              </a:ext>
            </a:extLst>
          </p:cNvPr>
          <p:cNvSpPr txBox="1"/>
          <p:nvPr/>
        </p:nvSpPr>
        <p:spPr>
          <a:xfrm>
            <a:off x="9357347"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8451258"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7516073"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9359166" y="1366059"/>
            <a:ext cx="861774"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「利益」は、何ですか。</a:t>
            </a:r>
          </a:p>
        </p:txBody>
      </p:sp>
      <p:sp>
        <p:nvSpPr>
          <p:cNvPr id="22" name="テキスト ボックス 21" descr="&#10;">
            <a:extLst>
              <a:ext uri="{FF2B5EF4-FFF2-40B4-BE49-F238E27FC236}">
                <a16:creationId xmlns:a16="http://schemas.microsoft.com/office/drawing/2014/main" id="{9B591A27-B772-15DB-3B2A-F6FEC591CA0C}"/>
              </a:ext>
            </a:extLst>
          </p:cNvPr>
          <p:cNvSpPr txBox="1"/>
          <p:nvPr/>
        </p:nvSpPr>
        <p:spPr>
          <a:xfrm>
            <a:off x="8831344" y="3025833"/>
            <a:ext cx="1908215"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では、</a:t>
            </a:r>
            <a:r>
              <a:rPr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イソギンチャクは</a:t>
            </a:r>
            <a:r>
              <a:rPr lang="ja-JP" altLang="en-US" sz="2800" dirty="0">
                <a:latin typeface="UD デジタル 教科書体 NK-R" panose="02020400000000000000" pitchFamily="18" charset="-128"/>
                <a:ea typeface="UD デジタル 教科書体 NK-R" panose="02020400000000000000" pitchFamily="18" charset="-128"/>
              </a:rPr>
              <a:t>、ヤドカリの貝がらにつくことで、</a:t>
            </a:r>
            <a:r>
              <a:rPr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何か利益があるのでしょうか。</a:t>
            </a:r>
            <a:endParaRPr kumimoji="1" lang="ja-JP" altLang="en-US" sz="280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2" name="テキスト ボックス 1">
            <a:extLst>
              <a:ext uri="{FF2B5EF4-FFF2-40B4-BE49-F238E27FC236}">
                <a16:creationId xmlns:a16="http://schemas.microsoft.com/office/drawing/2014/main" id="{BEAF9FDA-1E16-EE14-064C-ED3250AA12ED}"/>
              </a:ext>
            </a:extLst>
          </p:cNvPr>
          <p:cNvSpPr txBox="1"/>
          <p:nvPr/>
        </p:nvSpPr>
        <p:spPr>
          <a:xfrm>
            <a:off x="8472456" y="1366678"/>
            <a:ext cx="861774" cy="1321724"/>
          </a:xfrm>
          <a:prstGeom prst="rect">
            <a:avLst/>
          </a:prstGeom>
          <a:solidFill>
            <a:schemeClr val="bg1"/>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答え</a:t>
            </a:r>
          </a:p>
        </p:txBody>
      </p:sp>
      <p:sp>
        <p:nvSpPr>
          <p:cNvPr id="5" name="正方形/長方形 4">
            <a:extLst>
              <a:ext uri="{FF2B5EF4-FFF2-40B4-BE49-F238E27FC236}">
                <a16:creationId xmlns:a16="http://schemas.microsoft.com/office/drawing/2014/main" id="{58980042-6B8C-64DB-6D25-1F382A937272}"/>
              </a:ext>
            </a:extLst>
          </p:cNvPr>
          <p:cNvSpPr/>
          <p:nvPr/>
        </p:nvSpPr>
        <p:spPr>
          <a:xfrm>
            <a:off x="374073" y="251076"/>
            <a:ext cx="7941118" cy="6355848"/>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87AAA081-F3EF-FEC5-784E-7A978EEE370B}"/>
              </a:ext>
            </a:extLst>
          </p:cNvPr>
          <p:cNvCxnSpPr/>
          <p:nvPr/>
        </p:nvCxnSpPr>
        <p:spPr>
          <a:xfrm flipH="1">
            <a:off x="4098175" y="268778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25B8BEF5-E22E-D5FB-FCDF-4C9A0A444FCF}"/>
              </a:ext>
            </a:extLst>
          </p:cNvPr>
          <p:cNvCxnSpPr/>
          <p:nvPr/>
        </p:nvCxnSpPr>
        <p:spPr>
          <a:xfrm flipH="1">
            <a:off x="2272146" y="481861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2E342DEF-6207-72ED-CE2D-5828ED47F592}"/>
              </a:ext>
            </a:extLst>
          </p:cNvPr>
          <p:cNvCxnSpPr/>
          <p:nvPr/>
        </p:nvCxnSpPr>
        <p:spPr>
          <a:xfrm flipH="1">
            <a:off x="466668" y="220010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C50B59C4-4DB5-1BE0-5586-B07596E1DF58}"/>
              </a:ext>
            </a:extLst>
          </p:cNvPr>
          <p:cNvCxnSpPr/>
          <p:nvPr/>
        </p:nvCxnSpPr>
        <p:spPr>
          <a:xfrm flipH="1">
            <a:off x="6414905" y="1878679"/>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四角形: 角を丸くする 2">
            <a:extLst>
              <a:ext uri="{FF2B5EF4-FFF2-40B4-BE49-F238E27FC236}">
                <a16:creationId xmlns:a16="http://schemas.microsoft.com/office/drawing/2014/main" id="{8BB2F913-A3E6-5028-C217-7F6FC84F9839}"/>
              </a:ext>
            </a:extLst>
          </p:cNvPr>
          <p:cNvSpPr/>
          <p:nvPr/>
        </p:nvSpPr>
        <p:spPr>
          <a:xfrm>
            <a:off x="2272146" y="1261381"/>
            <a:ext cx="507076" cy="3557232"/>
          </a:xfrm>
          <a:prstGeom prst="roundRect">
            <a:avLst/>
          </a:prstGeom>
          <a:noFill/>
          <a:ln w="57150">
            <a:solidFill>
              <a:schemeClr val="bg2">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F9DC3E48-29D8-6C19-9356-757C102315CF}"/>
              </a:ext>
            </a:extLst>
          </p:cNvPr>
          <p:cNvSpPr/>
          <p:nvPr/>
        </p:nvSpPr>
        <p:spPr>
          <a:xfrm>
            <a:off x="2272146" y="5110323"/>
            <a:ext cx="507076" cy="972591"/>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93A46682-3D6C-8D94-EA89-9A6D21ACD20B}"/>
              </a:ext>
            </a:extLst>
          </p:cNvPr>
          <p:cNvSpPr txBox="1"/>
          <p:nvPr/>
        </p:nvSpPr>
        <p:spPr>
          <a:xfrm>
            <a:off x="3002433" y="4547062"/>
            <a:ext cx="1015663" cy="1795549"/>
          </a:xfrm>
          <a:prstGeom prst="rect">
            <a:avLst/>
          </a:prstGeom>
          <a:solidFill>
            <a:srgbClr val="FFFF00"/>
          </a:solidFill>
          <a:ln w="19050">
            <a:solidFill>
              <a:srgbClr val="0066FF"/>
            </a:solidFill>
          </a:ln>
        </p:spPr>
        <p:txBody>
          <a:bodyPr vert="eaVert"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また、</a:t>
            </a:r>
          </a:p>
        </p:txBody>
      </p:sp>
      <p:sp>
        <p:nvSpPr>
          <p:cNvPr id="15" name="正方形/長方形 14">
            <a:extLst>
              <a:ext uri="{FF2B5EF4-FFF2-40B4-BE49-F238E27FC236}">
                <a16:creationId xmlns:a16="http://schemas.microsoft.com/office/drawing/2014/main" id="{C5FAEDA1-F138-564A-F1DC-2074E4E93C5E}"/>
              </a:ext>
            </a:extLst>
          </p:cNvPr>
          <p:cNvSpPr/>
          <p:nvPr/>
        </p:nvSpPr>
        <p:spPr>
          <a:xfrm>
            <a:off x="474330" y="251076"/>
            <a:ext cx="7712176" cy="640741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教科書</a:t>
            </a:r>
            <a:r>
              <a:rPr lang="ja-JP" altLang="en-US"/>
              <a:t>本文</a:t>
            </a:r>
            <a:r>
              <a:rPr kumimoji="1" lang="en-US" altLang="ja-JP" dirty="0"/>
              <a:t>11</a:t>
            </a:r>
            <a:r>
              <a:rPr kumimoji="1" lang="ja-JP" altLang="en-US"/>
              <a:t>段落の画像</a:t>
            </a:r>
            <a:endParaRPr kumimoji="1" lang="en-US" altLang="ja-JP" dirty="0"/>
          </a:p>
          <a:p>
            <a:pPr algn="ctr"/>
            <a:endParaRPr lang="en-US" altLang="ja-JP" dirty="0">
              <a:solidFill>
                <a:srgbClr val="FF0000"/>
              </a:solidFill>
            </a:endParaRPr>
          </a:p>
          <a:p>
            <a:pPr algn="ctr"/>
            <a:r>
              <a:rPr lang="ja-JP" altLang="en-US">
                <a:solidFill>
                  <a:schemeClr val="bg1"/>
                </a:solidFill>
              </a:rPr>
              <a:t>句点（。）の４箇所にスラッシュ（</a:t>
            </a:r>
            <a:r>
              <a:rPr lang="en-US" altLang="ja-JP" dirty="0">
                <a:solidFill>
                  <a:schemeClr val="bg1"/>
                </a:solidFill>
              </a:rPr>
              <a:t>/</a:t>
            </a:r>
            <a:r>
              <a:rPr lang="ja-JP" altLang="en-US">
                <a:solidFill>
                  <a:schemeClr val="bg1"/>
                </a:solidFill>
              </a:rPr>
              <a:t>）をつける</a:t>
            </a:r>
            <a:endParaRPr lang="en-US" altLang="ja-JP" dirty="0">
              <a:solidFill>
                <a:schemeClr val="bg1"/>
              </a:solidFill>
            </a:endParaRPr>
          </a:p>
          <a:p>
            <a:pPr algn="ctr"/>
            <a:endParaRPr lang="en-US" altLang="ja-JP" dirty="0">
              <a:solidFill>
                <a:schemeClr val="bg1"/>
              </a:solidFill>
            </a:endParaRPr>
          </a:p>
          <a:p>
            <a:pPr algn="ctr"/>
            <a:r>
              <a:rPr lang="ja-JP" altLang="en-US">
                <a:solidFill>
                  <a:schemeClr val="bg1"/>
                </a:solidFill>
              </a:rPr>
              <a:t>「えさをとる機会がふえます」に赤四角</a:t>
            </a:r>
            <a:endParaRPr lang="en-US" altLang="ja-JP" dirty="0">
              <a:solidFill>
                <a:schemeClr val="bg1"/>
              </a:solidFill>
            </a:endParaRPr>
          </a:p>
          <a:p>
            <a:pPr algn="ctr"/>
            <a:r>
              <a:rPr lang="ja-JP" altLang="en-US">
                <a:solidFill>
                  <a:schemeClr val="bg1"/>
                </a:solidFill>
              </a:rPr>
              <a:t>↓</a:t>
            </a:r>
            <a:endParaRPr lang="en-US" altLang="ja-JP" dirty="0">
              <a:solidFill>
                <a:schemeClr val="bg1"/>
              </a:solidFill>
            </a:endParaRPr>
          </a:p>
          <a:p>
            <a:pPr algn="ctr"/>
            <a:r>
              <a:rPr lang="ja-JP" altLang="en-US">
                <a:solidFill>
                  <a:schemeClr val="bg1"/>
                </a:solidFill>
              </a:rPr>
              <a:t>灰色の四角に変換</a:t>
            </a:r>
            <a:endParaRPr lang="en-US" altLang="ja-JP" dirty="0">
              <a:solidFill>
                <a:schemeClr val="bg1"/>
              </a:solidFill>
            </a:endParaRPr>
          </a:p>
          <a:p>
            <a:pPr algn="ctr"/>
            <a:endParaRPr lang="en-US" altLang="ja-JP" dirty="0">
              <a:solidFill>
                <a:schemeClr val="bg1"/>
              </a:solidFill>
            </a:endParaRPr>
          </a:p>
          <a:p>
            <a:pPr algn="ctr"/>
            <a:r>
              <a:rPr lang="ja-JP" altLang="en-US">
                <a:solidFill>
                  <a:schemeClr val="bg1"/>
                </a:solidFill>
              </a:rPr>
              <a:t>「また、」を赤四角で囲み、強調表示</a:t>
            </a:r>
            <a:endParaRPr lang="en-US" altLang="ja-JP" dirty="0">
              <a:solidFill>
                <a:schemeClr val="bg1"/>
              </a:solidFill>
            </a:endParaRPr>
          </a:p>
        </p:txBody>
      </p:sp>
    </p:spTree>
    <p:extLst>
      <p:ext uri="{BB962C8B-B14F-4D97-AF65-F5344CB8AC3E}">
        <p14:creationId xmlns:p14="http://schemas.microsoft.com/office/powerpoint/2010/main" val="26908982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529DBDC7-200F-E3EC-2BC8-3B716E1FCFE5}"/>
              </a:ext>
            </a:extLst>
          </p:cNvPr>
          <p:cNvSpPr txBox="1"/>
          <p:nvPr/>
        </p:nvSpPr>
        <p:spPr>
          <a:xfrm>
            <a:off x="9357347"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8451258"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7516073"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9359166" y="1366059"/>
            <a:ext cx="861774"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「利益」は、何ですか。</a:t>
            </a:r>
          </a:p>
        </p:txBody>
      </p:sp>
      <p:sp>
        <p:nvSpPr>
          <p:cNvPr id="22" name="テキスト ボックス 21" descr="&#10;">
            <a:extLst>
              <a:ext uri="{FF2B5EF4-FFF2-40B4-BE49-F238E27FC236}">
                <a16:creationId xmlns:a16="http://schemas.microsoft.com/office/drawing/2014/main" id="{9B591A27-B772-15DB-3B2A-F6FEC591CA0C}"/>
              </a:ext>
            </a:extLst>
          </p:cNvPr>
          <p:cNvSpPr txBox="1"/>
          <p:nvPr/>
        </p:nvSpPr>
        <p:spPr>
          <a:xfrm>
            <a:off x="8831344" y="3025833"/>
            <a:ext cx="1908215"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では、</a:t>
            </a:r>
            <a:r>
              <a:rPr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イソギンチャクは</a:t>
            </a:r>
            <a:r>
              <a:rPr lang="ja-JP" altLang="en-US" sz="2800" dirty="0">
                <a:latin typeface="UD デジタル 教科書体 NK-R" panose="02020400000000000000" pitchFamily="18" charset="-128"/>
                <a:ea typeface="UD デジタル 教科書体 NK-R" panose="02020400000000000000" pitchFamily="18" charset="-128"/>
              </a:rPr>
              <a:t>、ヤドカリの貝がらにつくことで、</a:t>
            </a:r>
            <a:r>
              <a:rPr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何か利益があるのでしょうか。</a:t>
            </a:r>
            <a:endParaRPr kumimoji="1" lang="ja-JP" altLang="en-US" sz="280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2" name="テキスト ボックス 1">
            <a:extLst>
              <a:ext uri="{FF2B5EF4-FFF2-40B4-BE49-F238E27FC236}">
                <a16:creationId xmlns:a16="http://schemas.microsoft.com/office/drawing/2014/main" id="{BEAF9FDA-1E16-EE14-064C-ED3250AA12ED}"/>
              </a:ext>
            </a:extLst>
          </p:cNvPr>
          <p:cNvSpPr txBox="1"/>
          <p:nvPr/>
        </p:nvSpPr>
        <p:spPr>
          <a:xfrm>
            <a:off x="8472456" y="1366678"/>
            <a:ext cx="861774" cy="1321724"/>
          </a:xfrm>
          <a:prstGeom prst="rect">
            <a:avLst/>
          </a:prstGeom>
          <a:solidFill>
            <a:schemeClr val="bg1"/>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答え</a:t>
            </a:r>
          </a:p>
        </p:txBody>
      </p:sp>
      <p:sp>
        <p:nvSpPr>
          <p:cNvPr id="5" name="正方形/長方形 4">
            <a:extLst>
              <a:ext uri="{FF2B5EF4-FFF2-40B4-BE49-F238E27FC236}">
                <a16:creationId xmlns:a16="http://schemas.microsoft.com/office/drawing/2014/main" id="{58980042-6B8C-64DB-6D25-1F382A937272}"/>
              </a:ext>
            </a:extLst>
          </p:cNvPr>
          <p:cNvSpPr/>
          <p:nvPr/>
        </p:nvSpPr>
        <p:spPr>
          <a:xfrm>
            <a:off x="374073" y="251076"/>
            <a:ext cx="7941118" cy="6355848"/>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87AAA081-F3EF-FEC5-784E-7A978EEE370B}"/>
              </a:ext>
            </a:extLst>
          </p:cNvPr>
          <p:cNvCxnSpPr/>
          <p:nvPr/>
        </p:nvCxnSpPr>
        <p:spPr>
          <a:xfrm flipH="1">
            <a:off x="4098175" y="268778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25B8BEF5-E22E-D5FB-FCDF-4C9A0A444FCF}"/>
              </a:ext>
            </a:extLst>
          </p:cNvPr>
          <p:cNvCxnSpPr/>
          <p:nvPr/>
        </p:nvCxnSpPr>
        <p:spPr>
          <a:xfrm flipH="1">
            <a:off x="2272146" y="481861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2E342DEF-6207-72ED-CE2D-5828ED47F592}"/>
              </a:ext>
            </a:extLst>
          </p:cNvPr>
          <p:cNvCxnSpPr/>
          <p:nvPr/>
        </p:nvCxnSpPr>
        <p:spPr>
          <a:xfrm flipH="1">
            <a:off x="466668" y="220010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C50B59C4-4DB5-1BE0-5586-B07596E1DF58}"/>
              </a:ext>
            </a:extLst>
          </p:cNvPr>
          <p:cNvCxnSpPr/>
          <p:nvPr/>
        </p:nvCxnSpPr>
        <p:spPr>
          <a:xfrm flipH="1">
            <a:off x="6414905" y="1878679"/>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四角形: 角を丸くする 2">
            <a:extLst>
              <a:ext uri="{FF2B5EF4-FFF2-40B4-BE49-F238E27FC236}">
                <a16:creationId xmlns:a16="http://schemas.microsoft.com/office/drawing/2014/main" id="{8BB2F913-A3E6-5028-C217-7F6FC84F9839}"/>
              </a:ext>
            </a:extLst>
          </p:cNvPr>
          <p:cNvSpPr/>
          <p:nvPr/>
        </p:nvSpPr>
        <p:spPr>
          <a:xfrm>
            <a:off x="2272146" y="1261381"/>
            <a:ext cx="507076" cy="3557232"/>
          </a:xfrm>
          <a:prstGeom prst="roundRect">
            <a:avLst/>
          </a:prstGeom>
          <a:noFill/>
          <a:ln w="57150">
            <a:solidFill>
              <a:schemeClr val="bg2">
                <a:lumMod val="90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四角形: 角を丸くする 9">
            <a:extLst>
              <a:ext uri="{FF2B5EF4-FFF2-40B4-BE49-F238E27FC236}">
                <a16:creationId xmlns:a16="http://schemas.microsoft.com/office/drawing/2014/main" id="{F9DC3E48-29D8-6C19-9356-757C102315CF}"/>
              </a:ext>
            </a:extLst>
          </p:cNvPr>
          <p:cNvSpPr/>
          <p:nvPr/>
        </p:nvSpPr>
        <p:spPr>
          <a:xfrm>
            <a:off x="2272146" y="5110323"/>
            <a:ext cx="507076" cy="972591"/>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テキスト ボックス 13">
            <a:extLst>
              <a:ext uri="{FF2B5EF4-FFF2-40B4-BE49-F238E27FC236}">
                <a16:creationId xmlns:a16="http://schemas.microsoft.com/office/drawing/2014/main" id="{93A46682-3D6C-8D94-EA89-9A6D21ACD20B}"/>
              </a:ext>
            </a:extLst>
          </p:cNvPr>
          <p:cNvSpPr txBox="1"/>
          <p:nvPr/>
        </p:nvSpPr>
        <p:spPr>
          <a:xfrm>
            <a:off x="3002433" y="4547062"/>
            <a:ext cx="1015663" cy="1795549"/>
          </a:xfrm>
          <a:prstGeom prst="rect">
            <a:avLst/>
          </a:prstGeom>
          <a:solidFill>
            <a:srgbClr val="FFFF00"/>
          </a:solidFill>
          <a:ln w="19050">
            <a:solidFill>
              <a:srgbClr val="0066FF"/>
            </a:solidFill>
          </a:ln>
        </p:spPr>
        <p:txBody>
          <a:bodyPr vert="eaVert"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また、</a:t>
            </a:r>
          </a:p>
        </p:txBody>
      </p:sp>
      <p:sp>
        <p:nvSpPr>
          <p:cNvPr id="15" name="四角形: 角を丸くする 14">
            <a:extLst>
              <a:ext uri="{FF2B5EF4-FFF2-40B4-BE49-F238E27FC236}">
                <a16:creationId xmlns:a16="http://schemas.microsoft.com/office/drawing/2014/main" id="{55BDFFDB-5793-5C3C-575C-278A6E230A30}"/>
              </a:ext>
            </a:extLst>
          </p:cNvPr>
          <p:cNvSpPr/>
          <p:nvPr/>
        </p:nvSpPr>
        <p:spPr>
          <a:xfrm>
            <a:off x="1066339" y="1561408"/>
            <a:ext cx="507076" cy="4689763"/>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84A3AFC7-9410-1358-B661-BED9A384F923}"/>
              </a:ext>
            </a:extLst>
          </p:cNvPr>
          <p:cNvSpPr/>
          <p:nvPr/>
        </p:nvSpPr>
        <p:spPr>
          <a:xfrm>
            <a:off x="474330" y="251076"/>
            <a:ext cx="7712176" cy="640741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教科書</a:t>
            </a:r>
            <a:r>
              <a:rPr lang="ja-JP" altLang="en-US"/>
              <a:t>本文</a:t>
            </a:r>
            <a:r>
              <a:rPr kumimoji="1" lang="en-US" altLang="ja-JP" dirty="0"/>
              <a:t>11</a:t>
            </a:r>
            <a:r>
              <a:rPr kumimoji="1" lang="ja-JP" altLang="en-US"/>
              <a:t>段落の画像</a:t>
            </a:r>
            <a:endParaRPr kumimoji="1" lang="en-US" altLang="ja-JP" dirty="0"/>
          </a:p>
          <a:p>
            <a:pPr algn="ctr"/>
            <a:endParaRPr lang="en-US" altLang="ja-JP" dirty="0">
              <a:solidFill>
                <a:srgbClr val="FF0000"/>
              </a:solidFill>
            </a:endParaRPr>
          </a:p>
          <a:p>
            <a:pPr algn="ctr"/>
            <a:r>
              <a:rPr lang="ja-JP" altLang="en-US">
                <a:solidFill>
                  <a:schemeClr val="bg1"/>
                </a:solidFill>
              </a:rPr>
              <a:t>句点（。）の４箇所にスラッシュ（</a:t>
            </a:r>
            <a:r>
              <a:rPr lang="en-US" altLang="ja-JP" dirty="0">
                <a:solidFill>
                  <a:schemeClr val="bg1"/>
                </a:solidFill>
              </a:rPr>
              <a:t>/</a:t>
            </a:r>
            <a:r>
              <a:rPr lang="ja-JP" altLang="en-US">
                <a:solidFill>
                  <a:schemeClr val="bg1"/>
                </a:solidFill>
              </a:rPr>
              <a:t>）をつける</a:t>
            </a:r>
            <a:endParaRPr lang="en-US" altLang="ja-JP" dirty="0">
              <a:solidFill>
                <a:schemeClr val="bg1"/>
              </a:solidFill>
            </a:endParaRPr>
          </a:p>
          <a:p>
            <a:pPr algn="ctr"/>
            <a:endParaRPr lang="en-US" altLang="ja-JP" dirty="0">
              <a:solidFill>
                <a:schemeClr val="bg1"/>
              </a:solidFill>
            </a:endParaRPr>
          </a:p>
          <a:p>
            <a:pPr algn="ctr"/>
            <a:r>
              <a:rPr lang="ja-JP" altLang="en-US">
                <a:solidFill>
                  <a:schemeClr val="bg1"/>
                </a:solidFill>
              </a:rPr>
              <a:t>「えさをとる機会がふえます」に赤四角</a:t>
            </a:r>
            <a:endParaRPr lang="en-US" altLang="ja-JP" dirty="0">
              <a:solidFill>
                <a:schemeClr val="bg1"/>
              </a:solidFill>
            </a:endParaRPr>
          </a:p>
          <a:p>
            <a:pPr algn="ctr"/>
            <a:r>
              <a:rPr lang="ja-JP" altLang="en-US">
                <a:solidFill>
                  <a:schemeClr val="bg1"/>
                </a:solidFill>
              </a:rPr>
              <a:t>↓</a:t>
            </a:r>
            <a:endParaRPr lang="en-US" altLang="ja-JP" dirty="0">
              <a:solidFill>
                <a:schemeClr val="bg1"/>
              </a:solidFill>
            </a:endParaRPr>
          </a:p>
          <a:p>
            <a:pPr algn="ctr"/>
            <a:r>
              <a:rPr lang="ja-JP" altLang="en-US">
                <a:solidFill>
                  <a:schemeClr val="bg1"/>
                </a:solidFill>
              </a:rPr>
              <a:t>灰色の四角に変換</a:t>
            </a:r>
            <a:endParaRPr lang="en-US" altLang="ja-JP" dirty="0">
              <a:solidFill>
                <a:schemeClr val="bg1"/>
              </a:solidFill>
            </a:endParaRPr>
          </a:p>
          <a:p>
            <a:pPr algn="ctr"/>
            <a:endParaRPr lang="en-US" altLang="ja-JP" dirty="0">
              <a:solidFill>
                <a:schemeClr val="bg1"/>
              </a:solidFill>
            </a:endParaRPr>
          </a:p>
          <a:p>
            <a:pPr algn="ctr"/>
            <a:r>
              <a:rPr lang="ja-JP" altLang="en-US">
                <a:solidFill>
                  <a:schemeClr val="bg1"/>
                </a:solidFill>
              </a:rPr>
              <a:t>「また、」を赤四角で囲み、強調表示</a:t>
            </a:r>
            <a:endParaRPr lang="en-US" altLang="ja-JP" dirty="0">
              <a:solidFill>
                <a:schemeClr val="bg1"/>
              </a:solidFill>
            </a:endParaRPr>
          </a:p>
          <a:p>
            <a:pPr algn="ctr"/>
            <a:endParaRPr lang="en-US" altLang="ja-JP" dirty="0">
              <a:solidFill>
                <a:schemeClr val="bg1"/>
              </a:solidFill>
            </a:endParaRPr>
          </a:p>
          <a:p>
            <a:pPr algn="ctr"/>
            <a:r>
              <a:rPr lang="ja-JP" altLang="en-US">
                <a:solidFill>
                  <a:schemeClr val="bg1"/>
                </a:solidFill>
              </a:rPr>
              <a:t>「食べのこしをもらうこともできる」を赤四角で囲む</a:t>
            </a:r>
            <a:endParaRPr lang="en-US" altLang="ja-JP" dirty="0">
              <a:solidFill>
                <a:schemeClr val="bg1"/>
              </a:solidFill>
            </a:endParaRPr>
          </a:p>
        </p:txBody>
      </p:sp>
    </p:spTree>
    <p:extLst>
      <p:ext uri="{BB962C8B-B14F-4D97-AF65-F5344CB8AC3E}">
        <p14:creationId xmlns:p14="http://schemas.microsoft.com/office/powerpoint/2010/main" val="32785201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23E802F0-CE27-6FA1-3B32-0A89DFBA3A9C}"/>
              </a:ext>
            </a:extLst>
          </p:cNvPr>
          <p:cNvSpPr txBox="1"/>
          <p:nvPr/>
        </p:nvSpPr>
        <p:spPr>
          <a:xfrm>
            <a:off x="9268692" y="157906"/>
            <a:ext cx="523701" cy="523220"/>
          </a:xfrm>
          <a:prstGeom prst="rect">
            <a:avLst/>
          </a:prstGeom>
          <a:noFill/>
        </p:spPr>
        <p:txBody>
          <a:bodyPr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⑥</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sp>
        <p:nvSpPr>
          <p:cNvPr id="4" name="テキスト ボックス 3">
            <a:extLst>
              <a:ext uri="{FF2B5EF4-FFF2-40B4-BE49-F238E27FC236}">
                <a16:creationId xmlns:a16="http://schemas.microsoft.com/office/drawing/2014/main" id="{A1E931FB-30A2-DE5B-6EA8-F287B8E35875}"/>
              </a:ext>
            </a:extLst>
          </p:cNvPr>
          <p:cNvSpPr txBox="1"/>
          <p:nvPr/>
        </p:nvSpPr>
        <p:spPr>
          <a:xfrm>
            <a:off x="7215448"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⑦</a:t>
            </a:r>
          </a:p>
        </p:txBody>
      </p:sp>
      <p:sp>
        <p:nvSpPr>
          <p:cNvPr id="5" name="テキスト ボックス 4">
            <a:extLst>
              <a:ext uri="{FF2B5EF4-FFF2-40B4-BE49-F238E27FC236}">
                <a16:creationId xmlns:a16="http://schemas.microsoft.com/office/drawing/2014/main" id="{C31671F5-A283-2ECE-C516-11D6FA8E2164}"/>
              </a:ext>
            </a:extLst>
          </p:cNvPr>
          <p:cNvSpPr txBox="1"/>
          <p:nvPr/>
        </p:nvSpPr>
        <p:spPr>
          <a:xfrm>
            <a:off x="4123114"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⑨</a:t>
            </a:r>
          </a:p>
        </p:txBody>
      </p:sp>
      <p:sp>
        <p:nvSpPr>
          <p:cNvPr id="6" name="テキスト ボックス 5">
            <a:extLst>
              <a:ext uri="{FF2B5EF4-FFF2-40B4-BE49-F238E27FC236}">
                <a16:creationId xmlns:a16="http://schemas.microsoft.com/office/drawing/2014/main" id="{F1C4EF34-8AC5-953C-66DC-AA6B0F0F99C8}"/>
              </a:ext>
            </a:extLst>
          </p:cNvPr>
          <p:cNvSpPr txBox="1"/>
          <p:nvPr/>
        </p:nvSpPr>
        <p:spPr>
          <a:xfrm>
            <a:off x="6149850" y="157906"/>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⑧</a:t>
            </a:r>
          </a:p>
        </p:txBody>
      </p:sp>
      <p:sp>
        <p:nvSpPr>
          <p:cNvPr id="7" name="正方形/長方形 6">
            <a:extLst>
              <a:ext uri="{FF2B5EF4-FFF2-40B4-BE49-F238E27FC236}">
                <a16:creationId xmlns:a16="http://schemas.microsoft.com/office/drawing/2014/main" id="{F13063B4-3B65-1313-A7BD-BA3933722052}"/>
              </a:ext>
            </a:extLst>
          </p:cNvPr>
          <p:cNvSpPr/>
          <p:nvPr/>
        </p:nvSpPr>
        <p:spPr>
          <a:xfrm>
            <a:off x="1420992" y="508731"/>
            <a:ext cx="9241386" cy="634926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t>P46,47</a:t>
            </a:r>
          </a:p>
          <a:p>
            <a:pPr algn="ctr"/>
            <a:r>
              <a:rPr kumimoji="1" lang="ja-JP" altLang="en-US"/>
              <a:t>本文</a:t>
            </a:r>
            <a:endParaRPr kumimoji="1" lang="en-US" altLang="ja-JP" dirty="0"/>
          </a:p>
          <a:p>
            <a:pPr algn="ctr"/>
            <a:r>
              <a:rPr lang="ja-JP" altLang="en-US"/>
              <a:t>全体を見通すための２ページ目</a:t>
            </a:r>
            <a:endParaRPr lang="en-US" altLang="ja-JP" dirty="0"/>
          </a:p>
          <a:p>
            <a:pPr algn="ctr"/>
            <a:r>
              <a:rPr lang="en-US" altLang="ja-JP" dirty="0"/>
              <a:t>⑥</a:t>
            </a:r>
            <a:r>
              <a:rPr lang="ja-JP" altLang="en-US"/>
              <a:t>から</a:t>
            </a:r>
            <a:r>
              <a:rPr lang="en-US" altLang="ja-JP" dirty="0"/>
              <a:t>⑨</a:t>
            </a:r>
            <a:r>
              <a:rPr lang="ja-JP" altLang="en-US"/>
              <a:t>まで段落をつけている</a:t>
            </a:r>
            <a:endParaRPr kumimoji="1" lang="ja-JP" altLang="en-US"/>
          </a:p>
        </p:txBody>
      </p:sp>
    </p:spTree>
    <p:extLst>
      <p:ext uri="{BB962C8B-B14F-4D97-AF65-F5344CB8AC3E}">
        <p14:creationId xmlns:p14="http://schemas.microsoft.com/office/powerpoint/2010/main" val="238736639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529DBDC7-200F-E3EC-2BC8-3B716E1FCFE5}"/>
              </a:ext>
            </a:extLst>
          </p:cNvPr>
          <p:cNvSpPr txBox="1"/>
          <p:nvPr/>
        </p:nvSpPr>
        <p:spPr>
          <a:xfrm>
            <a:off x="9357347"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8451258"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7516073"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9359166" y="1366059"/>
            <a:ext cx="861774"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「利益」は、何ですか。</a:t>
            </a:r>
          </a:p>
        </p:txBody>
      </p:sp>
      <p:sp>
        <p:nvSpPr>
          <p:cNvPr id="22" name="テキスト ボックス 21" descr="&#10;">
            <a:extLst>
              <a:ext uri="{FF2B5EF4-FFF2-40B4-BE49-F238E27FC236}">
                <a16:creationId xmlns:a16="http://schemas.microsoft.com/office/drawing/2014/main" id="{9B591A27-B772-15DB-3B2A-F6FEC591CA0C}"/>
              </a:ext>
            </a:extLst>
          </p:cNvPr>
          <p:cNvSpPr txBox="1"/>
          <p:nvPr/>
        </p:nvSpPr>
        <p:spPr>
          <a:xfrm>
            <a:off x="8831344" y="3025833"/>
            <a:ext cx="1908215"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では、</a:t>
            </a:r>
            <a:r>
              <a:rPr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イソギンチャクは</a:t>
            </a:r>
            <a:r>
              <a:rPr lang="ja-JP" altLang="en-US" sz="2800" dirty="0">
                <a:latin typeface="UD デジタル 教科書体 NK-R" panose="02020400000000000000" pitchFamily="18" charset="-128"/>
                <a:ea typeface="UD デジタル 教科書体 NK-R" panose="02020400000000000000" pitchFamily="18" charset="-128"/>
              </a:rPr>
              <a:t>、ヤドカリの貝がらにつくことで、</a:t>
            </a:r>
            <a:r>
              <a:rPr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何か利益があるのでしょうか。</a:t>
            </a:r>
            <a:endParaRPr kumimoji="1" lang="ja-JP" altLang="en-US" sz="2800" dirty="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2" name="テキスト ボックス 1">
            <a:extLst>
              <a:ext uri="{FF2B5EF4-FFF2-40B4-BE49-F238E27FC236}">
                <a16:creationId xmlns:a16="http://schemas.microsoft.com/office/drawing/2014/main" id="{BEAF9FDA-1E16-EE14-064C-ED3250AA12ED}"/>
              </a:ext>
            </a:extLst>
          </p:cNvPr>
          <p:cNvSpPr txBox="1"/>
          <p:nvPr/>
        </p:nvSpPr>
        <p:spPr>
          <a:xfrm>
            <a:off x="8472456" y="1366678"/>
            <a:ext cx="861774" cy="1321724"/>
          </a:xfrm>
          <a:prstGeom prst="rect">
            <a:avLst/>
          </a:prstGeom>
          <a:solidFill>
            <a:schemeClr val="bg1"/>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答え</a:t>
            </a:r>
          </a:p>
        </p:txBody>
      </p:sp>
      <p:sp>
        <p:nvSpPr>
          <p:cNvPr id="5" name="正方形/長方形 4">
            <a:extLst>
              <a:ext uri="{FF2B5EF4-FFF2-40B4-BE49-F238E27FC236}">
                <a16:creationId xmlns:a16="http://schemas.microsoft.com/office/drawing/2014/main" id="{58980042-6B8C-64DB-6D25-1F382A937272}"/>
              </a:ext>
            </a:extLst>
          </p:cNvPr>
          <p:cNvSpPr/>
          <p:nvPr/>
        </p:nvSpPr>
        <p:spPr>
          <a:xfrm>
            <a:off x="374073" y="251076"/>
            <a:ext cx="7941118" cy="6355848"/>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87AAA081-F3EF-FEC5-784E-7A978EEE370B}"/>
              </a:ext>
            </a:extLst>
          </p:cNvPr>
          <p:cNvCxnSpPr/>
          <p:nvPr/>
        </p:nvCxnSpPr>
        <p:spPr>
          <a:xfrm flipH="1">
            <a:off x="4098175" y="268778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25B8BEF5-E22E-D5FB-FCDF-4C9A0A444FCF}"/>
              </a:ext>
            </a:extLst>
          </p:cNvPr>
          <p:cNvCxnSpPr/>
          <p:nvPr/>
        </p:nvCxnSpPr>
        <p:spPr>
          <a:xfrm flipH="1">
            <a:off x="2272146" y="481861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2E342DEF-6207-72ED-CE2D-5828ED47F592}"/>
              </a:ext>
            </a:extLst>
          </p:cNvPr>
          <p:cNvCxnSpPr/>
          <p:nvPr/>
        </p:nvCxnSpPr>
        <p:spPr>
          <a:xfrm flipH="1">
            <a:off x="466668" y="220010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C50B59C4-4DB5-1BE0-5586-B07596E1DF58}"/>
              </a:ext>
            </a:extLst>
          </p:cNvPr>
          <p:cNvCxnSpPr/>
          <p:nvPr/>
        </p:nvCxnSpPr>
        <p:spPr>
          <a:xfrm flipH="1">
            <a:off x="6414905" y="1878679"/>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四角形: 角を丸くする 2">
            <a:extLst>
              <a:ext uri="{FF2B5EF4-FFF2-40B4-BE49-F238E27FC236}">
                <a16:creationId xmlns:a16="http://schemas.microsoft.com/office/drawing/2014/main" id="{8BB2F913-A3E6-5028-C217-7F6FC84F9839}"/>
              </a:ext>
            </a:extLst>
          </p:cNvPr>
          <p:cNvSpPr/>
          <p:nvPr/>
        </p:nvSpPr>
        <p:spPr>
          <a:xfrm>
            <a:off x="2272146" y="1261381"/>
            <a:ext cx="507076" cy="3557232"/>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55BDFFDB-5793-5C3C-575C-278A6E230A30}"/>
              </a:ext>
            </a:extLst>
          </p:cNvPr>
          <p:cNvSpPr/>
          <p:nvPr/>
        </p:nvSpPr>
        <p:spPr>
          <a:xfrm>
            <a:off x="1066339" y="1561408"/>
            <a:ext cx="507076" cy="4689763"/>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89A38538-8468-F2D0-FA60-D8AC40961EA8}"/>
              </a:ext>
            </a:extLst>
          </p:cNvPr>
          <p:cNvSpPr/>
          <p:nvPr/>
        </p:nvSpPr>
        <p:spPr>
          <a:xfrm>
            <a:off x="474330" y="251076"/>
            <a:ext cx="7712176" cy="640741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a:t>
            </a:r>
            <a:r>
              <a:rPr kumimoji="1" lang="ja-JP" altLang="en-US">
                <a:solidFill>
                  <a:schemeClr val="tx1"/>
                </a:solidFill>
              </a:rPr>
              <a:t>前のコンテンツと一緒</a:t>
            </a:r>
            <a:r>
              <a:rPr kumimoji="1" lang="en-US" altLang="ja-JP" dirty="0">
                <a:solidFill>
                  <a:schemeClr val="tx1"/>
                </a:solidFill>
              </a:rPr>
              <a:t>】</a:t>
            </a:r>
          </a:p>
          <a:p>
            <a:pPr algn="ctr"/>
            <a:endParaRPr lang="en-US" altLang="ja-JP" dirty="0"/>
          </a:p>
          <a:p>
            <a:pPr algn="ctr"/>
            <a:r>
              <a:rPr kumimoji="1" lang="ja-JP" altLang="en-US"/>
              <a:t>教科書</a:t>
            </a:r>
            <a:r>
              <a:rPr lang="ja-JP" altLang="en-US"/>
              <a:t>本文</a:t>
            </a:r>
            <a:r>
              <a:rPr kumimoji="1" lang="en-US" altLang="ja-JP" dirty="0"/>
              <a:t>11</a:t>
            </a:r>
            <a:r>
              <a:rPr kumimoji="1" lang="ja-JP" altLang="en-US"/>
              <a:t>段落の画像</a:t>
            </a:r>
            <a:endParaRPr kumimoji="1" lang="en-US" altLang="ja-JP" dirty="0"/>
          </a:p>
          <a:p>
            <a:pPr algn="ctr"/>
            <a:endParaRPr lang="en-US" altLang="ja-JP" dirty="0">
              <a:solidFill>
                <a:srgbClr val="FF0000"/>
              </a:solidFill>
            </a:endParaRPr>
          </a:p>
          <a:p>
            <a:pPr algn="ctr"/>
            <a:r>
              <a:rPr lang="ja-JP" altLang="en-US">
                <a:solidFill>
                  <a:schemeClr val="bg1"/>
                </a:solidFill>
              </a:rPr>
              <a:t>句点（。）の４箇所にスラッシュ（</a:t>
            </a:r>
            <a:r>
              <a:rPr lang="en-US" altLang="ja-JP" dirty="0">
                <a:solidFill>
                  <a:schemeClr val="bg1"/>
                </a:solidFill>
              </a:rPr>
              <a:t>/</a:t>
            </a:r>
            <a:r>
              <a:rPr lang="ja-JP" altLang="en-US">
                <a:solidFill>
                  <a:schemeClr val="bg1"/>
                </a:solidFill>
              </a:rPr>
              <a:t>）をつける</a:t>
            </a:r>
            <a:endParaRPr lang="en-US" altLang="ja-JP" dirty="0">
              <a:solidFill>
                <a:schemeClr val="bg1"/>
              </a:solidFill>
            </a:endParaRPr>
          </a:p>
          <a:p>
            <a:pPr algn="ctr"/>
            <a:endParaRPr lang="en-US" altLang="ja-JP" dirty="0">
              <a:solidFill>
                <a:schemeClr val="bg1"/>
              </a:solidFill>
            </a:endParaRPr>
          </a:p>
          <a:p>
            <a:pPr algn="ctr"/>
            <a:r>
              <a:rPr lang="ja-JP" altLang="en-US">
                <a:solidFill>
                  <a:schemeClr val="bg1"/>
                </a:solidFill>
              </a:rPr>
              <a:t>「えさをとる機会がふえます」に赤四角</a:t>
            </a:r>
            <a:endParaRPr lang="en-US" altLang="ja-JP" dirty="0">
              <a:solidFill>
                <a:schemeClr val="bg1"/>
              </a:solidFill>
            </a:endParaRPr>
          </a:p>
          <a:p>
            <a:pPr algn="ctr"/>
            <a:r>
              <a:rPr lang="ja-JP" altLang="en-US">
                <a:solidFill>
                  <a:schemeClr val="bg1"/>
                </a:solidFill>
              </a:rPr>
              <a:t>↓</a:t>
            </a:r>
            <a:endParaRPr lang="en-US" altLang="ja-JP" dirty="0">
              <a:solidFill>
                <a:schemeClr val="bg1"/>
              </a:solidFill>
            </a:endParaRPr>
          </a:p>
          <a:p>
            <a:pPr algn="ctr"/>
            <a:r>
              <a:rPr lang="ja-JP" altLang="en-US">
                <a:solidFill>
                  <a:schemeClr val="bg1"/>
                </a:solidFill>
              </a:rPr>
              <a:t>灰色の四角に変換</a:t>
            </a:r>
            <a:endParaRPr lang="en-US" altLang="ja-JP" dirty="0">
              <a:solidFill>
                <a:schemeClr val="bg1"/>
              </a:solidFill>
            </a:endParaRPr>
          </a:p>
          <a:p>
            <a:pPr algn="ctr"/>
            <a:endParaRPr lang="en-US" altLang="ja-JP" dirty="0">
              <a:solidFill>
                <a:schemeClr val="bg1"/>
              </a:solidFill>
            </a:endParaRPr>
          </a:p>
          <a:p>
            <a:pPr algn="ctr"/>
            <a:r>
              <a:rPr lang="ja-JP" altLang="en-US">
                <a:solidFill>
                  <a:schemeClr val="bg1"/>
                </a:solidFill>
              </a:rPr>
              <a:t>「また、」を赤四角で囲み、強調表示</a:t>
            </a:r>
            <a:endParaRPr lang="en-US" altLang="ja-JP" dirty="0">
              <a:solidFill>
                <a:schemeClr val="bg1"/>
              </a:solidFill>
            </a:endParaRPr>
          </a:p>
          <a:p>
            <a:pPr algn="ctr"/>
            <a:endParaRPr lang="en-US" altLang="ja-JP" dirty="0">
              <a:solidFill>
                <a:schemeClr val="bg1"/>
              </a:solidFill>
            </a:endParaRPr>
          </a:p>
          <a:p>
            <a:pPr algn="ctr"/>
            <a:r>
              <a:rPr lang="ja-JP" altLang="en-US">
                <a:solidFill>
                  <a:schemeClr val="bg1"/>
                </a:solidFill>
              </a:rPr>
              <a:t>「食べのこしをもらうこともできる」を赤四角で囲む</a:t>
            </a:r>
            <a:endParaRPr lang="en-US" altLang="ja-JP" dirty="0">
              <a:solidFill>
                <a:schemeClr val="bg1"/>
              </a:solidFill>
            </a:endParaRPr>
          </a:p>
        </p:txBody>
      </p:sp>
    </p:spTree>
    <p:extLst>
      <p:ext uri="{BB962C8B-B14F-4D97-AF65-F5344CB8AC3E}">
        <p14:creationId xmlns:p14="http://schemas.microsoft.com/office/powerpoint/2010/main" val="337473089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529DBDC7-200F-E3EC-2BC8-3B716E1FCFE5}"/>
              </a:ext>
            </a:extLst>
          </p:cNvPr>
          <p:cNvSpPr txBox="1"/>
          <p:nvPr/>
        </p:nvSpPr>
        <p:spPr>
          <a:xfrm>
            <a:off x="9357347"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8451258"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7516073"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9359166" y="1366059"/>
            <a:ext cx="861774"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分かりやすくリライトします。</a:t>
            </a:r>
          </a:p>
        </p:txBody>
      </p:sp>
      <p:sp>
        <p:nvSpPr>
          <p:cNvPr id="22" name="テキスト ボックス 21" descr="&#10;">
            <a:extLst>
              <a:ext uri="{FF2B5EF4-FFF2-40B4-BE49-F238E27FC236}">
                <a16:creationId xmlns:a16="http://schemas.microsoft.com/office/drawing/2014/main" id="{9B591A27-B772-15DB-3B2A-F6FEC591CA0C}"/>
              </a:ext>
            </a:extLst>
          </p:cNvPr>
          <p:cNvSpPr txBox="1"/>
          <p:nvPr/>
        </p:nvSpPr>
        <p:spPr>
          <a:xfrm>
            <a:off x="8831344" y="3025833"/>
            <a:ext cx="1908215"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では、イソギンチャクは、ヤドカリの貝がらにつくことで、</a:t>
            </a:r>
            <a:r>
              <a:rPr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何か</a:t>
            </a:r>
            <a:r>
              <a:rPr lang="ja-JP" altLang="en-US" sz="2800" dirty="0">
                <a:latin typeface="UD デジタル 教科書体 NK-R" panose="02020400000000000000" pitchFamily="18" charset="-128"/>
                <a:ea typeface="UD デジタル 教科書体 NK-R" panose="02020400000000000000" pitchFamily="18" charset="-128"/>
              </a:rPr>
              <a:t>利益があるのでしょうか。</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sp>
        <p:nvSpPr>
          <p:cNvPr id="2" name="テキスト ボックス 1">
            <a:extLst>
              <a:ext uri="{FF2B5EF4-FFF2-40B4-BE49-F238E27FC236}">
                <a16:creationId xmlns:a16="http://schemas.microsoft.com/office/drawing/2014/main" id="{BEAF9FDA-1E16-EE14-064C-ED3250AA12ED}"/>
              </a:ext>
            </a:extLst>
          </p:cNvPr>
          <p:cNvSpPr txBox="1"/>
          <p:nvPr/>
        </p:nvSpPr>
        <p:spPr>
          <a:xfrm>
            <a:off x="8472456" y="1366678"/>
            <a:ext cx="861774" cy="1321724"/>
          </a:xfrm>
          <a:prstGeom prst="rect">
            <a:avLst/>
          </a:prstGeom>
          <a:solidFill>
            <a:schemeClr val="bg1"/>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答え</a:t>
            </a:r>
          </a:p>
        </p:txBody>
      </p:sp>
      <p:sp>
        <p:nvSpPr>
          <p:cNvPr id="5" name="正方形/長方形 4">
            <a:extLst>
              <a:ext uri="{FF2B5EF4-FFF2-40B4-BE49-F238E27FC236}">
                <a16:creationId xmlns:a16="http://schemas.microsoft.com/office/drawing/2014/main" id="{58980042-6B8C-64DB-6D25-1F382A937272}"/>
              </a:ext>
            </a:extLst>
          </p:cNvPr>
          <p:cNvSpPr/>
          <p:nvPr/>
        </p:nvSpPr>
        <p:spPr>
          <a:xfrm>
            <a:off x="374073" y="251076"/>
            <a:ext cx="7941118" cy="6355848"/>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87AAA081-F3EF-FEC5-784E-7A978EEE370B}"/>
              </a:ext>
            </a:extLst>
          </p:cNvPr>
          <p:cNvCxnSpPr/>
          <p:nvPr/>
        </p:nvCxnSpPr>
        <p:spPr>
          <a:xfrm flipH="1">
            <a:off x="4098175" y="268778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25B8BEF5-E22E-D5FB-FCDF-4C9A0A444FCF}"/>
              </a:ext>
            </a:extLst>
          </p:cNvPr>
          <p:cNvCxnSpPr/>
          <p:nvPr/>
        </p:nvCxnSpPr>
        <p:spPr>
          <a:xfrm flipH="1">
            <a:off x="2272146" y="481861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2E342DEF-6207-72ED-CE2D-5828ED47F592}"/>
              </a:ext>
            </a:extLst>
          </p:cNvPr>
          <p:cNvCxnSpPr/>
          <p:nvPr/>
        </p:nvCxnSpPr>
        <p:spPr>
          <a:xfrm flipH="1">
            <a:off x="466668" y="220010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C50B59C4-4DB5-1BE0-5586-B07596E1DF58}"/>
              </a:ext>
            </a:extLst>
          </p:cNvPr>
          <p:cNvCxnSpPr/>
          <p:nvPr/>
        </p:nvCxnSpPr>
        <p:spPr>
          <a:xfrm flipH="1">
            <a:off x="6414905" y="1878679"/>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四角形: 角を丸くする 2">
            <a:extLst>
              <a:ext uri="{FF2B5EF4-FFF2-40B4-BE49-F238E27FC236}">
                <a16:creationId xmlns:a16="http://schemas.microsoft.com/office/drawing/2014/main" id="{8BB2F913-A3E6-5028-C217-7F6FC84F9839}"/>
              </a:ext>
            </a:extLst>
          </p:cNvPr>
          <p:cNvSpPr/>
          <p:nvPr/>
        </p:nvSpPr>
        <p:spPr>
          <a:xfrm>
            <a:off x="2272146" y="1261381"/>
            <a:ext cx="507076" cy="3557232"/>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55BDFFDB-5793-5C3C-575C-278A6E230A30}"/>
              </a:ext>
            </a:extLst>
          </p:cNvPr>
          <p:cNvSpPr/>
          <p:nvPr/>
        </p:nvSpPr>
        <p:spPr>
          <a:xfrm>
            <a:off x="1066339" y="1561408"/>
            <a:ext cx="507076" cy="4689763"/>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a:extLst>
              <a:ext uri="{FF2B5EF4-FFF2-40B4-BE49-F238E27FC236}">
                <a16:creationId xmlns:a16="http://schemas.microsoft.com/office/drawing/2014/main" id="{E18D1C34-1D22-97F4-9471-01354692FA21}"/>
              </a:ext>
            </a:extLst>
          </p:cNvPr>
          <p:cNvCxnSpPr/>
          <p:nvPr/>
        </p:nvCxnSpPr>
        <p:spPr>
          <a:xfrm flipH="1">
            <a:off x="8472456" y="4488873"/>
            <a:ext cx="861774" cy="0"/>
          </a:xfrm>
          <a:prstGeom prst="straightConnector1">
            <a:avLst/>
          </a:prstGeom>
          <a:ln w="76200">
            <a:solidFill>
              <a:srgbClr val="0066FF"/>
            </a:solidFill>
            <a:tailEnd type="triangle"/>
          </a:ln>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DB28B75F-539F-EBE1-2944-631E56096F4C}"/>
              </a:ext>
            </a:extLst>
          </p:cNvPr>
          <p:cNvSpPr/>
          <p:nvPr/>
        </p:nvSpPr>
        <p:spPr>
          <a:xfrm>
            <a:off x="9357348" y="4181302"/>
            <a:ext cx="493036" cy="698268"/>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3C15F0D0-E45A-B532-73EC-9856BDF6B833}"/>
              </a:ext>
            </a:extLst>
          </p:cNvPr>
          <p:cNvSpPr txBox="1"/>
          <p:nvPr/>
        </p:nvSpPr>
        <p:spPr>
          <a:xfrm>
            <a:off x="7186346" y="3906289"/>
            <a:ext cx="1107996" cy="2319251"/>
          </a:xfrm>
          <a:prstGeom prst="rect">
            <a:avLst/>
          </a:prstGeom>
          <a:solidFill>
            <a:schemeClr val="bg1"/>
          </a:solidFill>
          <a:ln w="57150">
            <a:solidFill>
              <a:srgbClr val="FF0000"/>
            </a:solidFill>
          </a:ln>
        </p:spPr>
        <p:txBody>
          <a:bodyPr vert="eaVert" wrap="square" rtlCol="0">
            <a:spAutoFit/>
          </a:bodyPr>
          <a:lstStyle/>
          <a:p>
            <a:r>
              <a:rPr kumimoji="1" lang="ja-JP" altLang="en-US" sz="6000" dirty="0">
                <a:solidFill>
                  <a:schemeClr val="bg2">
                    <a:lumMod val="90000"/>
                  </a:schemeClr>
                </a:solidFill>
                <a:latin typeface="UD デジタル 教科書体 NK-R" panose="02020400000000000000" pitchFamily="18" charset="-128"/>
                <a:ea typeface="UD デジタル 教科書体 NK-R" panose="02020400000000000000" pitchFamily="18" charset="-128"/>
              </a:rPr>
              <a:t>ど</a:t>
            </a:r>
            <a:r>
              <a:rPr kumimoji="1" lang="ja-JP" altLang="en-US" sz="6000" dirty="0">
                <a:solidFill>
                  <a:schemeClr val="bg1"/>
                </a:solidFill>
                <a:latin typeface="UD デジタル 教科書体 NK-R" panose="02020400000000000000" pitchFamily="18" charset="-128"/>
                <a:ea typeface="UD デジタル 教科書体 NK-R" panose="02020400000000000000" pitchFamily="18" charset="-128"/>
              </a:rPr>
              <a:t>んな</a:t>
            </a:r>
          </a:p>
        </p:txBody>
      </p:sp>
      <p:sp>
        <p:nvSpPr>
          <p:cNvPr id="20" name="正方形/長方形 19">
            <a:extLst>
              <a:ext uri="{FF2B5EF4-FFF2-40B4-BE49-F238E27FC236}">
                <a16:creationId xmlns:a16="http://schemas.microsoft.com/office/drawing/2014/main" id="{59FC31A4-1600-79C8-1FAA-808E5E4BA733}"/>
              </a:ext>
            </a:extLst>
          </p:cNvPr>
          <p:cNvSpPr/>
          <p:nvPr/>
        </p:nvSpPr>
        <p:spPr>
          <a:xfrm>
            <a:off x="7365076" y="4588625"/>
            <a:ext cx="814046" cy="665019"/>
          </a:xfrm>
          <a:prstGeom prst="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正方形/長方形 20">
            <a:extLst>
              <a:ext uri="{FF2B5EF4-FFF2-40B4-BE49-F238E27FC236}">
                <a16:creationId xmlns:a16="http://schemas.microsoft.com/office/drawing/2014/main" id="{0022CF71-292C-469A-2B5B-8FD0DEAC5B5E}"/>
              </a:ext>
            </a:extLst>
          </p:cNvPr>
          <p:cNvSpPr/>
          <p:nvPr/>
        </p:nvSpPr>
        <p:spPr>
          <a:xfrm>
            <a:off x="7372092" y="5330882"/>
            <a:ext cx="814046" cy="665019"/>
          </a:xfrm>
          <a:prstGeom prst="rect">
            <a:avLst/>
          </a:prstGeom>
          <a:solidFill>
            <a:schemeClr val="bg1"/>
          </a:solidFill>
          <a:ln w="38100">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67BB8365-2E4A-76C3-A05F-C734AE0506CD}"/>
              </a:ext>
            </a:extLst>
          </p:cNvPr>
          <p:cNvSpPr/>
          <p:nvPr/>
        </p:nvSpPr>
        <p:spPr>
          <a:xfrm>
            <a:off x="474330" y="251076"/>
            <a:ext cx="7712176" cy="640741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a:t>
            </a:r>
            <a:r>
              <a:rPr kumimoji="1" lang="ja-JP" altLang="en-US">
                <a:solidFill>
                  <a:schemeClr val="tx1"/>
                </a:solidFill>
              </a:rPr>
              <a:t>前のコンテンツと一緒</a:t>
            </a:r>
            <a:r>
              <a:rPr kumimoji="1" lang="en-US" altLang="ja-JP" dirty="0">
                <a:solidFill>
                  <a:schemeClr val="tx1"/>
                </a:solidFill>
              </a:rPr>
              <a:t>】</a:t>
            </a:r>
          </a:p>
          <a:p>
            <a:pPr algn="ctr"/>
            <a:endParaRPr lang="en-US" altLang="ja-JP" dirty="0"/>
          </a:p>
          <a:p>
            <a:pPr algn="ctr"/>
            <a:r>
              <a:rPr kumimoji="1" lang="ja-JP" altLang="en-US"/>
              <a:t>教科書</a:t>
            </a:r>
            <a:r>
              <a:rPr lang="ja-JP" altLang="en-US"/>
              <a:t>本文</a:t>
            </a:r>
            <a:r>
              <a:rPr kumimoji="1" lang="en-US" altLang="ja-JP" dirty="0"/>
              <a:t>11</a:t>
            </a:r>
            <a:r>
              <a:rPr kumimoji="1" lang="ja-JP" altLang="en-US"/>
              <a:t>段落の画像</a:t>
            </a:r>
            <a:endParaRPr kumimoji="1" lang="en-US" altLang="ja-JP" dirty="0"/>
          </a:p>
          <a:p>
            <a:pPr algn="ctr"/>
            <a:endParaRPr lang="en-US" altLang="ja-JP" dirty="0">
              <a:solidFill>
                <a:srgbClr val="FF0000"/>
              </a:solidFill>
            </a:endParaRPr>
          </a:p>
          <a:p>
            <a:pPr algn="ctr"/>
            <a:r>
              <a:rPr lang="ja-JP" altLang="en-US">
                <a:solidFill>
                  <a:schemeClr val="bg1"/>
                </a:solidFill>
              </a:rPr>
              <a:t>句点（。）の４箇所にスラッシュ（</a:t>
            </a:r>
            <a:r>
              <a:rPr lang="en-US" altLang="ja-JP" dirty="0">
                <a:solidFill>
                  <a:schemeClr val="bg1"/>
                </a:solidFill>
              </a:rPr>
              <a:t>/</a:t>
            </a:r>
            <a:r>
              <a:rPr lang="ja-JP" altLang="en-US">
                <a:solidFill>
                  <a:schemeClr val="bg1"/>
                </a:solidFill>
              </a:rPr>
              <a:t>）をつける</a:t>
            </a:r>
            <a:endParaRPr lang="en-US" altLang="ja-JP" dirty="0">
              <a:solidFill>
                <a:schemeClr val="bg1"/>
              </a:solidFill>
            </a:endParaRPr>
          </a:p>
          <a:p>
            <a:pPr algn="ctr"/>
            <a:endParaRPr lang="en-US" altLang="ja-JP" dirty="0">
              <a:solidFill>
                <a:schemeClr val="bg1"/>
              </a:solidFill>
            </a:endParaRPr>
          </a:p>
          <a:p>
            <a:pPr algn="ctr"/>
            <a:r>
              <a:rPr lang="ja-JP" altLang="en-US">
                <a:solidFill>
                  <a:schemeClr val="bg1"/>
                </a:solidFill>
              </a:rPr>
              <a:t>「えさをとる機会がふえます」に赤四角</a:t>
            </a:r>
            <a:endParaRPr lang="en-US" altLang="ja-JP" dirty="0">
              <a:solidFill>
                <a:schemeClr val="bg1"/>
              </a:solidFill>
            </a:endParaRPr>
          </a:p>
          <a:p>
            <a:pPr algn="ctr"/>
            <a:r>
              <a:rPr lang="ja-JP" altLang="en-US">
                <a:solidFill>
                  <a:schemeClr val="bg1"/>
                </a:solidFill>
              </a:rPr>
              <a:t>↓</a:t>
            </a:r>
            <a:endParaRPr lang="en-US" altLang="ja-JP" dirty="0">
              <a:solidFill>
                <a:schemeClr val="bg1"/>
              </a:solidFill>
            </a:endParaRPr>
          </a:p>
          <a:p>
            <a:pPr algn="ctr"/>
            <a:r>
              <a:rPr lang="ja-JP" altLang="en-US">
                <a:solidFill>
                  <a:schemeClr val="bg1"/>
                </a:solidFill>
              </a:rPr>
              <a:t>灰色の四角に変換</a:t>
            </a:r>
            <a:endParaRPr lang="en-US" altLang="ja-JP" dirty="0">
              <a:solidFill>
                <a:schemeClr val="bg1"/>
              </a:solidFill>
            </a:endParaRPr>
          </a:p>
          <a:p>
            <a:pPr algn="ctr"/>
            <a:endParaRPr lang="en-US" altLang="ja-JP" dirty="0">
              <a:solidFill>
                <a:schemeClr val="bg1"/>
              </a:solidFill>
            </a:endParaRPr>
          </a:p>
          <a:p>
            <a:pPr algn="ctr"/>
            <a:r>
              <a:rPr lang="ja-JP" altLang="en-US">
                <a:solidFill>
                  <a:schemeClr val="bg1"/>
                </a:solidFill>
              </a:rPr>
              <a:t>「また、」を赤四角で囲み、強調表示</a:t>
            </a:r>
            <a:endParaRPr lang="en-US" altLang="ja-JP" dirty="0">
              <a:solidFill>
                <a:schemeClr val="bg1"/>
              </a:solidFill>
            </a:endParaRPr>
          </a:p>
          <a:p>
            <a:pPr algn="ctr"/>
            <a:endParaRPr lang="en-US" altLang="ja-JP" dirty="0">
              <a:solidFill>
                <a:schemeClr val="bg1"/>
              </a:solidFill>
            </a:endParaRPr>
          </a:p>
          <a:p>
            <a:pPr algn="ctr"/>
            <a:r>
              <a:rPr lang="ja-JP" altLang="en-US">
                <a:solidFill>
                  <a:schemeClr val="bg1"/>
                </a:solidFill>
              </a:rPr>
              <a:t>「食べのこしをもらうこともできる」を赤四角で囲む</a:t>
            </a:r>
            <a:endParaRPr lang="en-US" altLang="ja-JP" dirty="0">
              <a:solidFill>
                <a:schemeClr val="bg1"/>
              </a:solidFill>
            </a:endParaRPr>
          </a:p>
          <a:p>
            <a:pPr algn="ctr"/>
            <a:endParaRPr lang="en-US" altLang="ja-JP" dirty="0">
              <a:solidFill>
                <a:schemeClr val="bg1"/>
              </a:solidFill>
            </a:endParaRPr>
          </a:p>
          <a:p>
            <a:pPr algn="ctr"/>
            <a:r>
              <a:rPr lang="ja-JP" altLang="en-US">
                <a:solidFill>
                  <a:schemeClr val="tx1"/>
                </a:solidFill>
              </a:rPr>
              <a:t>右下の</a:t>
            </a:r>
            <a:r>
              <a:rPr lang="en-US" altLang="ja-JP" dirty="0">
                <a:solidFill>
                  <a:schemeClr val="tx1"/>
                </a:solidFill>
              </a:rPr>
              <a:t>『</a:t>
            </a:r>
            <a:r>
              <a:rPr lang="ja-JP" altLang="en-US">
                <a:solidFill>
                  <a:schemeClr val="tx1"/>
                </a:solidFill>
              </a:rPr>
              <a:t>ど○○</a:t>
            </a:r>
            <a:r>
              <a:rPr lang="en-US" altLang="ja-JP" dirty="0">
                <a:solidFill>
                  <a:schemeClr val="tx1"/>
                </a:solidFill>
              </a:rPr>
              <a:t>』</a:t>
            </a:r>
            <a:r>
              <a:rPr lang="ja-JP" altLang="en-US">
                <a:solidFill>
                  <a:schemeClr val="tx1"/>
                </a:solidFill>
              </a:rPr>
              <a:t>が追加</a:t>
            </a:r>
            <a:endParaRPr lang="en-US" altLang="ja-JP" dirty="0">
              <a:solidFill>
                <a:schemeClr val="tx1"/>
              </a:solidFill>
            </a:endParaRPr>
          </a:p>
        </p:txBody>
      </p:sp>
    </p:spTree>
    <p:extLst>
      <p:ext uri="{BB962C8B-B14F-4D97-AF65-F5344CB8AC3E}">
        <p14:creationId xmlns:p14="http://schemas.microsoft.com/office/powerpoint/2010/main" val="305144096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529DBDC7-200F-E3EC-2BC8-3B716E1FCFE5}"/>
              </a:ext>
            </a:extLst>
          </p:cNvPr>
          <p:cNvSpPr txBox="1"/>
          <p:nvPr/>
        </p:nvSpPr>
        <p:spPr>
          <a:xfrm>
            <a:off x="9357347"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8451258"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7516073"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9359166" y="1366059"/>
            <a:ext cx="861774"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分かりやすくリライトします。</a:t>
            </a:r>
          </a:p>
        </p:txBody>
      </p:sp>
      <p:sp>
        <p:nvSpPr>
          <p:cNvPr id="22" name="テキスト ボックス 21" descr="&#10;">
            <a:extLst>
              <a:ext uri="{FF2B5EF4-FFF2-40B4-BE49-F238E27FC236}">
                <a16:creationId xmlns:a16="http://schemas.microsoft.com/office/drawing/2014/main" id="{9B591A27-B772-15DB-3B2A-F6FEC591CA0C}"/>
              </a:ext>
            </a:extLst>
          </p:cNvPr>
          <p:cNvSpPr txBox="1"/>
          <p:nvPr/>
        </p:nvSpPr>
        <p:spPr>
          <a:xfrm>
            <a:off x="8831344" y="3025833"/>
            <a:ext cx="1908215"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では、イソギンチャクは、ヤドカリの貝がらにつくことで、</a:t>
            </a:r>
            <a:r>
              <a:rPr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何か</a:t>
            </a:r>
            <a:r>
              <a:rPr lang="ja-JP" altLang="en-US" sz="2800" dirty="0">
                <a:latin typeface="UD デジタル 教科書体 NK-R" panose="02020400000000000000" pitchFamily="18" charset="-128"/>
                <a:ea typeface="UD デジタル 教科書体 NK-R" panose="02020400000000000000" pitchFamily="18" charset="-128"/>
              </a:rPr>
              <a:t>利益があるのでしょうか。</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sp>
        <p:nvSpPr>
          <p:cNvPr id="2" name="テキスト ボックス 1">
            <a:extLst>
              <a:ext uri="{FF2B5EF4-FFF2-40B4-BE49-F238E27FC236}">
                <a16:creationId xmlns:a16="http://schemas.microsoft.com/office/drawing/2014/main" id="{BEAF9FDA-1E16-EE14-064C-ED3250AA12ED}"/>
              </a:ext>
            </a:extLst>
          </p:cNvPr>
          <p:cNvSpPr txBox="1"/>
          <p:nvPr/>
        </p:nvSpPr>
        <p:spPr>
          <a:xfrm>
            <a:off x="8472456" y="1366678"/>
            <a:ext cx="861774" cy="1321724"/>
          </a:xfrm>
          <a:prstGeom prst="rect">
            <a:avLst/>
          </a:prstGeom>
          <a:solidFill>
            <a:schemeClr val="bg1"/>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答え</a:t>
            </a:r>
          </a:p>
        </p:txBody>
      </p:sp>
      <p:sp>
        <p:nvSpPr>
          <p:cNvPr id="5" name="正方形/長方形 4">
            <a:extLst>
              <a:ext uri="{FF2B5EF4-FFF2-40B4-BE49-F238E27FC236}">
                <a16:creationId xmlns:a16="http://schemas.microsoft.com/office/drawing/2014/main" id="{58980042-6B8C-64DB-6D25-1F382A937272}"/>
              </a:ext>
            </a:extLst>
          </p:cNvPr>
          <p:cNvSpPr/>
          <p:nvPr/>
        </p:nvSpPr>
        <p:spPr>
          <a:xfrm>
            <a:off x="374073" y="251076"/>
            <a:ext cx="7941118" cy="6355848"/>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87AAA081-F3EF-FEC5-784E-7A978EEE370B}"/>
              </a:ext>
            </a:extLst>
          </p:cNvPr>
          <p:cNvCxnSpPr/>
          <p:nvPr/>
        </p:nvCxnSpPr>
        <p:spPr>
          <a:xfrm flipH="1">
            <a:off x="4098175" y="268778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25B8BEF5-E22E-D5FB-FCDF-4C9A0A444FCF}"/>
              </a:ext>
            </a:extLst>
          </p:cNvPr>
          <p:cNvCxnSpPr/>
          <p:nvPr/>
        </p:nvCxnSpPr>
        <p:spPr>
          <a:xfrm flipH="1">
            <a:off x="2272146" y="481861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2E342DEF-6207-72ED-CE2D-5828ED47F592}"/>
              </a:ext>
            </a:extLst>
          </p:cNvPr>
          <p:cNvCxnSpPr/>
          <p:nvPr/>
        </p:nvCxnSpPr>
        <p:spPr>
          <a:xfrm flipH="1">
            <a:off x="466668" y="220010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C50B59C4-4DB5-1BE0-5586-B07596E1DF58}"/>
              </a:ext>
            </a:extLst>
          </p:cNvPr>
          <p:cNvCxnSpPr/>
          <p:nvPr/>
        </p:nvCxnSpPr>
        <p:spPr>
          <a:xfrm flipH="1">
            <a:off x="6414905" y="1878679"/>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四角形: 角を丸くする 2">
            <a:extLst>
              <a:ext uri="{FF2B5EF4-FFF2-40B4-BE49-F238E27FC236}">
                <a16:creationId xmlns:a16="http://schemas.microsoft.com/office/drawing/2014/main" id="{8BB2F913-A3E6-5028-C217-7F6FC84F9839}"/>
              </a:ext>
            </a:extLst>
          </p:cNvPr>
          <p:cNvSpPr/>
          <p:nvPr/>
        </p:nvSpPr>
        <p:spPr>
          <a:xfrm>
            <a:off x="2272146" y="1261381"/>
            <a:ext cx="507076" cy="3557232"/>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55BDFFDB-5793-5C3C-575C-278A6E230A30}"/>
              </a:ext>
            </a:extLst>
          </p:cNvPr>
          <p:cNvSpPr/>
          <p:nvPr/>
        </p:nvSpPr>
        <p:spPr>
          <a:xfrm>
            <a:off x="1066339" y="1561408"/>
            <a:ext cx="507076" cy="4689763"/>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4" name="直線矢印コネクタ 13">
            <a:extLst>
              <a:ext uri="{FF2B5EF4-FFF2-40B4-BE49-F238E27FC236}">
                <a16:creationId xmlns:a16="http://schemas.microsoft.com/office/drawing/2014/main" id="{E18D1C34-1D22-97F4-9471-01354692FA21}"/>
              </a:ext>
            </a:extLst>
          </p:cNvPr>
          <p:cNvCxnSpPr/>
          <p:nvPr/>
        </p:nvCxnSpPr>
        <p:spPr>
          <a:xfrm flipH="1">
            <a:off x="8472456" y="4488873"/>
            <a:ext cx="861774" cy="0"/>
          </a:xfrm>
          <a:prstGeom prst="straightConnector1">
            <a:avLst/>
          </a:prstGeom>
          <a:ln w="76200">
            <a:solidFill>
              <a:srgbClr val="0066FF"/>
            </a:solidFill>
            <a:tailEnd type="triangle"/>
          </a:ln>
        </p:spPr>
        <p:style>
          <a:lnRef idx="1">
            <a:schemeClr val="accent1"/>
          </a:lnRef>
          <a:fillRef idx="0">
            <a:schemeClr val="accent1"/>
          </a:fillRef>
          <a:effectRef idx="0">
            <a:schemeClr val="accent1"/>
          </a:effectRef>
          <a:fontRef idx="minor">
            <a:schemeClr val="tx1"/>
          </a:fontRef>
        </p:style>
      </p:cxnSp>
      <p:sp>
        <p:nvSpPr>
          <p:cNvPr id="18" name="正方形/長方形 17">
            <a:extLst>
              <a:ext uri="{FF2B5EF4-FFF2-40B4-BE49-F238E27FC236}">
                <a16:creationId xmlns:a16="http://schemas.microsoft.com/office/drawing/2014/main" id="{DB28B75F-539F-EBE1-2944-631E56096F4C}"/>
              </a:ext>
            </a:extLst>
          </p:cNvPr>
          <p:cNvSpPr/>
          <p:nvPr/>
        </p:nvSpPr>
        <p:spPr>
          <a:xfrm>
            <a:off x="9357348" y="4181302"/>
            <a:ext cx="493036" cy="698268"/>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テキスト ボックス 18">
            <a:extLst>
              <a:ext uri="{FF2B5EF4-FFF2-40B4-BE49-F238E27FC236}">
                <a16:creationId xmlns:a16="http://schemas.microsoft.com/office/drawing/2014/main" id="{3C15F0D0-E45A-B532-73EC-9856BDF6B833}"/>
              </a:ext>
            </a:extLst>
          </p:cNvPr>
          <p:cNvSpPr txBox="1"/>
          <p:nvPr/>
        </p:nvSpPr>
        <p:spPr>
          <a:xfrm>
            <a:off x="7186346" y="3906289"/>
            <a:ext cx="1107996" cy="2319251"/>
          </a:xfrm>
          <a:prstGeom prst="rect">
            <a:avLst/>
          </a:prstGeom>
          <a:solidFill>
            <a:schemeClr val="bg1"/>
          </a:solidFill>
          <a:ln w="57150">
            <a:solidFill>
              <a:srgbClr val="FF0000"/>
            </a:solidFill>
          </a:ln>
        </p:spPr>
        <p:txBody>
          <a:bodyPr vert="eaVert" wrap="square" rtlCol="0">
            <a:spAutoFit/>
          </a:bodyPr>
          <a:lstStyle/>
          <a:p>
            <a:r>
              <a:rPr kumimoji="1" lang="ja-JP" altLang="en-US" sz="6000" dirty="0">
                <a:latin typeface="UD デジタル 教科書体 NK-R" panose="02020400000000000000" pitchFamily="18" charset="-128"/>
                <a:ea typeface="UD デジタル 教科書体 NK-R" panose="02020400000000000000" pitchFamily="18" charset="-128"/>
              </a:rPr>
              <a:t>どんな</a:t>
            </a:r>
          </a:p>
        </p:txBody>
      </p:sp>
      <p:sp>
        <p:nvSpPr>
          <p:cNvPr id="21" name="正方形/長方形 20">
            <a:extLst>
              <a:ext uri="{FF2B5EF4-FFF2-40B4-BE49-F238E27FC236}">
                <a16:creationId xmlns:a16="http://schemas.microsoft.com/office/drawing/2014/main" id="{54A58B87-44C8-D6B9-302A-5363562E4C5C}"/>
              </a:ext>
            </a:extLst>
          </p:cNvPr>
          <p:cNvSpPr/>
          <p:nvPr/>
        </p:nvSpPr>
        <p:spPr>
          <a:xfrm>
            <a:off x="474330" y="251076"/>
            <a:ext cx="7712176" cy="640741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a:t>
            </a:r>
            <a:r>
              <a:rPr kumimoji="1" lang="ja-JP" altLang="en-US">
                <a:solidFill>
                  <a:schemeClr val="tx1"/>
                </a:solidFill>
              </a:rPr>
              <a:t>前のコンテンツと一緒</a:t>
            </a:r>
            <a:r>
              <a:rPr kumimoji="1" lang="en-US" altLang="ja-JP" dirty="0">
                <a:solidFill>
                  <a:schemeClr val="tx1"/>
                </a:solidFill>
              </a:rPr>
              <a:t>】</a:t>
            </a:r>
          </a:p>
          <a:p>
            <a:pPr algn="ctr"/>
            <a:endParaRPr lang="en-US" altLang="ja-JP" dirty="0"/>
          </a:p>
          <a:p>
            <a:pPr algn="ctr"/>
            <a:r>
              <a:rPr kumimoji="1" lang="ja-JP" altLang="en-US"/>
              <a:t>教科書</a:t>
            </a:r>
            <a:r>
              <a:rPr lang="ja-JP" altLang="en-US"/>
              <a:t>本文</a:t>
            </a:r>
            <a:r>
              <a:rPr kumimoji="1" lang="en-US" altLang="ja-JP" dirty="0"/>
              <a:t>11</a:t>
            </a:r>
            <a:r>
              <a:rPr kumimoji="1" lang="ja-JP" altLang="en-US"/>
              <a:t>段落の画像</a:t>
            </a:r>
            <a:endParaRPr kumimoji="1" lang="en-US" altLang="ja-JP" dirty="0"/>
          </a:p>
          <a:p>
            <a:pPr algn="ctr"/>
            <a:endParaRPr lang="en-US" altLang="ja-JP" dirty="0">
              <a:solidFill>
                <a:srgbClr val="FF0000"/>
              </a:solidFill>
            </a:endParaRPr>
          </a:p>
          <a:p>
            <a:pPr algn="ctr"/>
            <a:r>
              <a:rPr lang="ja-JP" altLang="en-US">
                <a:solidFill>
                  <a:schemeClr val="bg1"/>
                </a:solidFill>
              </a:rPr>
              <a:t>句点（。）の４箇所にスラッシュ（</a:t>
            </a:r>
            <a:r>
              <a:rPr lang="en-US" altLang="ja-JP" dirty="0">
                <a:solidFill>
                  <a:schemeClr val="bg1"/>
                </a:solidFill>
              </a:rPr>
              <a:t>/</a:t>
            </a:r>
            <a:r>
              <a:rPr lang="ja-JP" altLang="en-US">
                <a:solidFill>
                  <a:schemeClr val="bg1"/>
                </a:solidFill>
              </a:rPr>
              <a:t>）をつける</a:t>
            </a:r>
            <a:endParaRPr lang="en-US" altLang="ja-JP" dirty="0">
              <a:solidFill>
                <a:schemeClr val="bg1"/>
              </a:solidFill>
            </a:endParaRPr>
          </a:p>
          <a:p>
            <a:pPr algn="ctr"/>
            <a:endParaRPr lang="en-US" altLang="ja-JP" dirty="0">
              <a:solidFill>
                <a:schemeClr val="bg1"/>
              </a:solidFill>
            </a:endParaRPr>
          </a:p>
          <a:p>
            <a:pPr algn="ctr"/>
            <a:r>
              <a:rPr lang="ja-JP" altLang="en-US">
                <a:solidFill>
                  <a:schemeClr val="bg1"/>
                </a:solidFill>
              </a:rPr>
              <a:t>「えさをとる機会がふえます」に赤四角</a:t>
            </a:r>
            <a:endParaRPr lang="en-US" altLang="ja-JP" dirty="0">
              <a:solidFill>
                <a:schemeClr val="bg1"/>
              </a:solidFill>
            </a:endParaRPr>
          </a:p>
          <a:p>
            <a:pPr algn="ctr"/>
            <a:r>
              <a:rPr lang="ja-JP" altLang="en-US">
                <a:solidFill>
                  <a:schemeClr val="bg1"/>
                </a:solidFill>
              </a:rPr>
              <a:t>↓</a:t>
            </a:r>
            <a:endParaRPr lang="en-US" altLang="ja-JP" dirty="0">
              <a:solidFill>
                <a:schemeClr val="bg1"/>
              </a:solidFill>
            </a:endParaRPr>
          </a:p>
          <a:p>
            <a:pPr algn="ctr"/>
            <a:r>
              <a:rPr lang="ja-JP" altLang="en-US">
                <a:solidFill>
                  <a:schemeClr val="bg1"/>
                </a:solidFill>
              </a:rPr>
              <a:t>灰色の四角に変換</a:t>
            </a:r>
            <a:endParaRPr lang="en-US" altLang="ja-JP" dirty="0">
              <a:solidFill>
                <a:schemeClr val="bg1"/>
              </a:solidFill>
            </a:endParaRPr>
          </a:p>
          <a:p>
            <a:pPr algn="ctr"/>
            <a:endParaRPr lang="en-US" altLang="ja-JP" dirty="0">
              <a:solidFill>
                <a:schemeClr val="bg1"/>
              </a:solidFill>
            </a:endParaRPr>
          </a:p>
          <a:p>
            <a:pPr algn="ctr"/>
            <a:r>
              <a:rPr lang="ja-JP" altLang="en-US">
                <a:solidFill>
                  <a:schemeClr val="bg1"/>
                </a:solidFill>
              </a:rPr>
              <a:t>「また、」を赤四角で囲み、強調表示</a:t>
            </a:r>
            <a:endParaRPr lang="en-US" altLang="ja-JP" dirty="0">
              <a:solidFill>
                <a:schemeClr val="bg1"/>
              </a:solidFill>
            </a:endParaRPr>
          </a:p>
          <a:p>
            <a:pPr algn="ctr"/>
            <a:endParaRPr lang="en-US" altLang="ja-JP" dirty="0">
              <a:solidFill>
                <a:schemeClr val="bg1"/>
              </a:solidFill>
            </a:endParaRPr>
          </a:p>
          <a:p>
            <a:pPr algn="ctr"/>
            <a:r>
              <a:rPr lang="ja-JP" altLang="en-US">
                <a:solidFill>
                  <a:schemeClr val="bg1"/>
                </a:solidFill>
              </a:rPr>
              <a:t>「食べのこしをもらうこともできる」を赤四角で囲む</a:t>
            </a:r>
            <a:endParaRPr lang="en-US" altLang="ja-JP" dirty="0">
              <a:solidFill>
                <a:schemeClr val="bg1"/>
              </a:solidFill>
            </a:endParaRPr>
          </a:p>
          <a:p>
            <a:pPr algn="ctr"/>
            <a:endParaRPr lang="en-US" altLang="ja-JP" dirty="0">
              <a:solidFill>
                <a:schemeClr val="bg1"/>
              </a:solidFill>
            </a:endParaRPr>
          </a:p>
          <a:p>
            <a:pPr algn="ctr"/>
            <a:r>
              <a:rPr lang="ja-JP" altLang="en-US">
                <a:solidFill>
                  <a:schemeClr val="tx1"/>
                </a:solidFill>
              </a:rPr>
              <a:t>右下の</a:t>
            </a:r>
            <a:r>
              <a:rPr lang="en-US" altLang="ja-JP" dirty="0">
                <a:solidFill>
                  <a:schemeClr val="tx1"/>
                </a:solidFill>
              </a:rPr>
              <a:t>『</a:t>
            </a:r>
            <a:r>
              <a:rPr lang="ja-JP" altLang="en-US">
                <a:solidFill>
                  <a:schemeClr val="tx1"/>
                </a:solidFill>
              </a:rPr>
              <a:t>ど○○</a:t>
            </a:r>
            <a:r>
              <a:rPr lang="en-US" altLang="ja-JP" dirty="0">
                <a:solidFill>
                  <a:schemeClr val="tx1"/>
                </a:solidFill>
              </a:rPr>
              <a:t>』</a:t>
            </a:r>
            <a:r>
              <a:rPr lang="ja-JP" altLang="en-US">
                <a:solidFill>
                  <a:schemeClr val="tx1"/>
                </a:solidFill>
              </a:rPr>
              <a:t>が</a:t>
            </a:r>
            <a:r>
              <a:rPr lang="en-US" altLang="ja-JP" dirty="0">
                <a:solidFill>
                  <a:schemeClr val="tx1"/>
                </a:solidFill>
              </a:rPr>
              <a:t>『</a:t>
            </a:r>
            <a:r>
              <a:rPr lang="ja-JP" altLang="en-US">
                <a:solidFill>
                  <a:schemeClr val="tx1"/>
                </a:solidFill>
              </a:rPr>
              <a:t>どんな</a:t>
            </a:r>
            <a:r>
              <a:rPr lang="en-US" altLang="ja-JP" dirty="0">
                <a:solidFill>
                  <a:schemeClr val="tx1"/>
                </a:solidFill>
              </a:rPr>
              <a:t>』</a:t>
            </a:r>
            <a:r>
              <a:rPr lang="ja-JP" altLang="en-US">
                <a:solidFill>
                  <a:schemeClr val="tx1"/>
                </a:solidFill>
              </a:rPr>
              <a:t>に変更</a:t>
            </a:r>
            <a:endParaRPr lang="en-US" altLang="ja-JP" dirty="0">
              <a:solidFill>
                <a:schemeClr val="tx1"/>
              </a:solidFill>
            </a:endParaRPr>
          </a:p>
        </p:txBody>
      </p:sp>
    </p:spTree>
    <p:extLst>
      <p:ext uri="{BB962C8B-B14F-4D97-AF65-F5344CB8AC3E}">
        <p14:creationId xmlns:p14="http://schemas.microsoft.com/office/powerpoint/2010/main" val="32532536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529DBDC7-200F-E3EC-2BC8-3B716E1FCFE5}"/>
              </a:ext>
            </a:extLst>
          </p:cNvPr>
          <p:cNvSpPr txBox="1"/>
          <p:nvPr/>
        </p:nvSpPr>
        <p:spPr>
          <a:xfrm>
            <a:off x="9357347"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8451258"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7516073"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9359166" y="1366059"/>
            <a:ext cx="861774"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問い</a:t>
            </a:r>
          </a:p>
        </p:txBody>
      </p:sp>
      <p:sp>
        <p:nvSpPr>
          <p:cNvPr id="17" name="テキスト ボックス 16">
            <a:extLst>
              <a:ext uri="{FF2B5EF4-FFF2-40B4-BE49-F238E27FC236}">
                <a16:creationId xmlns:a16="http://schemas.microsoft.com/office/drawing/2014/main" id="{17189367-5122-8AE2-878C-ACB3FF959616}"/>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分かりやすくリライトします。</a:t>
            </a:r>
          </a:p>
        </p:txBody>
      </p:sp>
      <p:sp>
        <p:nvSpPr>
          <p:cNvPr id="22" name="テキスト ボックス 21" descr="&#10;">
            <a:extLst>
              <a:ext uri="{FF2B5EF4-FFF2-40B4-BE49-F238E27FC236}">
                <a16:creationId xmlns:a16="http://schemas.microsoft.com/office/drawing/2014/main" id="{9B591A27-B772-15DB-3B2A-F6FEC591CA0C}"/>
              </a:ext>
            </a:extLst>
          </p:cNvPr>
          <p:cNvSpPr txBox="1"/>
          <p:nvPr/>
        </p:nvSpPr>
        <p:spPr>
          <a:xfrm>
            <a:off x="8831344" y="3025833"/>
            <a:ext cx="1908215"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では、イソギンチャクは、ヤドカリの貝がらにつくことで、どんな利益があるのでしょうか。</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sp>
        <p:nvSpPr>
          <p:cNvPr id="2" name="テキスト ボックス 1">
            <a:extLst>
              <a:ext uri="{FF2B5EF4-FFF2-40B4-BE49-F238E27FC236}">
                <a16:creationId xmlns:a16="http://schemas.microsoft.com/office/drawing/2014/main" id="{BEAF9FDA-1E16-EE14-064C-ED3250AA12ED}"/>
              </a:ext>
            </a:extLst>
          </p:cNvPr>
          <p:cNvSpPr txBox="1"/>
          <p:nvPr/>
        </p:nvSpPr>
        <p:spPr>
          <a:xfrm>
            <a:off x="8472456" y="1366678"/>
            <a:ext cx="861774" cy="1321724"/>
          </a:xfrm>
          <a:prstGeom prst="rect">
            <a:avLst/>
          </a:prstGeom>
          <a:solidFill>
            <a:schemeClr val="bg1"/>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答え</a:t>
            </a:r>
          </a:p>
        </p:txBody>
      </p:sp>
      <p:sp>
        <p:nvSpPr>
          <p:cNvPr id="5" name="正方形/長方形 4">
            <a:extLst>
              <a:ext uri="{FF2B5EF4-FFF2-40B4-BE49-F238E27FC236}">
                <a16:creationId xmlns:a16="http://schemas.microsoft.com/office/drawing/2014/main" id="{58980042-6B8C-64DB-6D25-1F382A937272}"/>
              </a:ext>
            </a:extLst>
          </p:cNvPr>
          <p:cNvSpPr/>
          <p:nvPr/>
        </p:nvSpPr>
        <p:spPr>
          <a:xfrm>
            <a:off x="374073" y="251076"/>
            <a:ext cx="7941118" cy="6355848"/>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87AAA081-F3EF-FEC5-784E-7A978EEE370B}"/>
              </a:ext>
            </a:extLst>
          </p:cNvPr>
          <p:cNvCxnSpPr/>
          <p:nvPr/>
        </p:nvCxnSpPr>
        <p:spPr>
          <a:xfrm flipH="1">
            <a:off x="4098175" y="268778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25B8BEF5-E22E-D5FB-FCDF-4C9A0A444FCF}"/>
              </a:ext>
            </a:extLst>
          </p:cNvPr>
          <p:cNvCxnSpPr/>
          <p:nvPr/>
        </p:nvCxnSpPr>
        <p:spPr>
          <a:xfrm flipH="1">
            <a:off x="2272146" y="481861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2E342DEF-6207-72ED-CE2D-5828ED47F592}"/>
              </a:ext>
            </a:extLst>
          </p:cNvPr>
          <p:cNvCxnSpPr/>
          <p:nvPr/>
        </p:nvCxnSpPr>
        <p:spPr>
          <a:xfrm flipH="1">
            <a:off x="466668" y="220010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C50B59C4-4DB5-1BE0-5586-B07596E1DF58}"/>
              </a:ext>
            </a:extLst>
          </p:cNvPr>
          <p:cNvCxnSpPr/>
          <p:nvPr/>
        </p:nvCxnSpPr>
        <p:spPr>
          <a:xfrm flipH="1">
            <a:off x="6414905" y="1878679"/>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四角形: 角を丸くする 2">
            <a:extLst>
              <a:ext uri="{FF2B5EF4-FFF2-40B4-BE49-F238E27FC236}">
                <a16:creationId xmlns:a16="http://schemas.microsoft.com/office/drawing/2014/main" id="{8BB2F913-A3E6-5028-C217-7F6FC84F9839}"/>
              </a:ext>
            </a:extLst>
          </p:cNvPr>
          <p:cNvSpPr/>
          <p:nvPr/>
        </p:nvSpPr>
        <p:spPr>
          <a:xfrm>
            <a:off x="2272146" y="1261381"/>
            <a:ext cx="507076" cy="3557232"/>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55BDFFDB-5793-5C3C-575C-278A6E230A30}"/>
              </a:ext>
            </a:extLst>
          </p:cNvPr>
          <p:cNvSpPr/>
          <p:nvPr/>
        </p:nvSpPr>
        <p:spPr>
          <a:xfrm>
            <a:off x="1066339" y="1561408"/>
            <a:ext cx="507076" cy="4689763"/>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正方形/長方形 17">
            <a:extLst>
              <a:ext uri="{FF2B5EF4-FFF2-40B4-BE49-F238E27FC236}">
                <a16:creationId xmlns:a16="http://schemas.microsoft.com/office/drawing/2014/main" id="{DB28B75F-539F-EBE1-2944-631E56096F4C}"/>
              </a:ext>
            </a:extLst>
          </p:cNvPr>
          <p:cNvSpPr/>
          <p:nvPr/>
        </p:nvSpPr>
        <p:spPr>
          <a:xfrm>
            <a:off x="9357348" y="4181301"/>
            <a:ext cx="493036" cy="1064029"/>
          </a:xfrm>
          <a:prstGeom prst="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2D724698-66EE-2B8C-A1DA-F05B0CB631D4}"/>
              </a:ext>
            </a:extLst>
          </p:cNvPr>
          <p:cNvSpPr/>
          <p:nvPr/>
        </p:nvSpPr>
        <p:spPr>
          <a:xfrm>
            <a:off x="474330" y="251076"/>
            <a:ext cx="7712176" cy="640741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a:t>
            </a:r>
            <a:r>
              <a:rPr kumimoji="1" lang="ja-JP" altLang="en-US">
                <a:solidFill>
                  <a:schemeClr val="tx1"/>
                </a:solidFill>
              </a:rPr>
              <a:t>前のコンテンツと一緒</a:t>
            </a:r>
            <a:r>
              <a:rPr kumimoji="1" lang="en-US" altLang="ja-JP" dirty="0">
                <a:solidFill>
                  <a:schemeClr val="tx1"/>
                </a:solidFill>
              </a:rPr>
              <a:t>】</a:t>
            </a:r>
            <a:endParaRPr lang="en-US" altLang="ja-JP" dirty="0">
              <a:solidFill>
                <a:schemeClr val="tx1"/>
              </a:solidFill>
            </a:endParaRPr>
          </a:p>
        </p:txBody>
      </p:sp>
    </p:spTree>
    <p:extLst>
      <p:ext uri="{BB962C8B-B14F-4D97-AF65-F5344CB8AC3E}">
        <p14:creationId xmlns:p14="http://schemas.microsoft.com/office/powerpoint/2010/main" val="264998119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529DBDC7-200F-E3EC-2BC8-3B716E1FCFE5}"/>
              </a:ext>
            </a:extLst>
          </p:cNvPr>
          <p:cNvSpPr txBox="1"/>
          <p:nvPr/>
        </p:nvSpPr>
        <p:spPr>
          <a:xfrm>
            <a:off x="9357347"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8451258"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7516073"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9359166" y="1366059"/>
            <a:ext cx="861774"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問い</a:t>
            </a:r>
          </a:p>
        </p:txBody>
      </p:sp>
      <p:sp>
        <p:nvSpPr>
          <p:cNvPr id="22" name="テキスト ボックス 21" descr="&#10;">
            <a:extLst>
              <a:ext uri="{FF2B5EF4-FFF2-40B4-BE49-F238E27FC236}">
                <a16:creationId xmlns:a16="http://schemas.microsoft.com/office/drawing/2014/main" id="{9B591A27-B772-15DB-3B2A-F6FEC591CA0C}"/>
              </a:ext>
            </a:extLst>
          </p:cNvPr>
          <p:cNvSpPr txBox="1"/>
          <p:nvPr/>
        </p:nvSpPr>
        <p:spPr>
          <a:xfrm>
            <a:off x="8831344" y="3025833"/>
            <a:ext cx="1908215"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では、</a:t>
            </a:r>
            <a:r>
              <a:rPr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イソギンチャクは</a:t>
            </a:r>
            <a:r>
              <a:rPr lang="ja-JP" altLang="en-US" sz="2800" dirty="0">
                <a:latin typeface="UD デジタル 教科書体 NK-R" panose="02020400000000000000" pitchFamily="18" charset="-128"/>
                <a:ea typeface="UD デジタル 教科書体 NK-R" panose="02020400000000000000" pitchFamily="18" charset="-128"/>
              </a:rPr>
              <a:t>、ヤドカリの貝がらにつくことで、どんな利益があるのでしょうか。</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sp>
        <p:nvSpPr>
          <p:cNvPr id="2" name="テキスト ボックス 1">
            <a:extLst>
              <a:ext uri="{FF2B5EF4-FFF2-40B4-BE49-F238E27FC236}">
                <a16:creationId xmlns:a16="http://schemas.microsoft.com/office/drawing/2014/main" id="{BEAF9FDA-1E16-EE14-064C-ED3250AA12ED}"/>
              </a:ext>
            </a:extLst>
          </p:cNvPr>
          <p:cNvSpPr txBox="1"/>
          <p:nvPr/>
        </p:nvSpPr>
        <p:spPr>
          <a:xfrm>
            <a:off x="8472456" y="1366678"/>
            <a:ext cx="861774" cy="1321724"/>
          </a:xfrm>
          <a:prstGeom prst="rect">
            <a:avLst/>
          </a:prstGeom>
          <a:solidFill>
            <a:schemeClr val="bg1"/>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答え</a:t>
            </a:r>
          </a:p>
        </p:txBody>
      </p:sp>
      <p:sp>
        <p:nvSpPr>
          <p:cNvPr id="5" name="正方形/長方形 4">
            <a:extLst>
              <a:ext uri="{FF2B5EF4-FFF2-40B4-BE49-F238E27FC236}">
                <a16:creationId xmlns:a16="http://schemas.microsoft.com/office/drawing/2014/main" id="{58980042-6B8C-64DB-6D25-1F382A937272}"/>
              </a:ext>
            </a:extLst>
          </p:cNvPr>
          <p:cNvSpPr/>
          <p:nvPr/>
        </p:nvSpPr>
        <p:spPr>
          <a:xfrm>
            <a:off x="374073" y="251076"/>
            <a:ext cx="7941118" cy="6355848"/>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87AAA081-F3EF-FEC5-784E-7A978EEE370B}"/>
              </a:ext>
            </a:extLst>
          </p:cNvPr>
          <p:cNvCxnSpPr/>
          <p:nvPr/>
        </p:nvCxnSpPr>
        <p:spPr>
          <a:xfrm flipH="1">
            <a:off x="4098175" y="268778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25B8BEF5-E22E-D5FB-FCDF-4C9A0A444FCF}"/>
              </a:ext>
            </a:extLst>
          </p:cNvPr>
          <p:cNvCxnSpPr/>
          <p:nvPr/>
        </p:nvCxnSpPr>
        <p:spPr>
          <a:xfrm flipH="1">
            <a:off x="2272146" y="481861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2E342DEF-6207-72ED-CE2D-5828ED47F592}"/>
              </a:ext>
            </a:extLst>
          </p:cNvPr>
          <p:cNvCxnSpPr/>
          <p:nvPr/>
        </p:nvCxnSpPr>
        <p:spPr>
          <a:xfrm flipH="1">
            <a:off x="466668" y="220010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C50B59C4-4DB5-1BE0-5586-B07596E1DF58}"/>
              </a:ext>
            </a:extLst>
          </p:cNvPr>
          <p:cNvCxnSpPr/>
          <p:nvPr/>
        </p:nvCxnSpPr>
        <p:spPr>
          <a:xfrm flipH="1">
            <a:off x="6414905" y="1878679"/>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四角形: 角を丸くする 2">
            <a:extLst>
              <a:ext uri="{FF2B5EF4-FFF2-40B4-BE49-F238E27FC236}">
                <a16:creationId xmlns:a16="http://schemas.microsoft.com/office/drawing/2014/main" id="{8BB2F913-A3E6-5028-C217-7F6FC84F9839}"/>
              </a:ext>
            </a:extLst>
          </p:cNvPr>
          <p:cNvSpPr/>
          <p:nvPr/>
        </p:nvSpPr>
        <p:spPr>
          <a:xfrm>
            <a:off x="2272146" y="1261381"/>
            <a:ext cx="507076" cy="3557232"/>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55BDFFDB-5793-5C3C-575C-278A6E230A30}"/>
              </a:ext>
            </a:extLst>
          </p:cNvPr>
          <p:cNvSpPr/>
          <p:nvPr/>
        </p:nvSpPr>
        <p:spPr>
          <a:xfrm>
            <a:off x="1066339" y="1561408"/>
            <a:ext cx="507076" cy="4689763"/>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645442EF-DFA1-B332-200E-12F1EA878D0C}"/>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助けてもらうのは、だれですか。</a:t>
            </a:r>
          </a:p>
        </p:txBody>
      </p:sp>
      <p:sp>
        <p:nvSpPr>
          <p:cNvPr id="14" name="正方形/長方形 13">
            <a:extLst>
              <a:ext uri="{FF2B5EF4-FFF2-40B4-BE49-F238E27FC236}">
                <a16:creationId xmlns:a16="http://schemas.microsoft.com/office/drawing/2014/main" id="{E99E0B4A-30E9-87BF-FA6B-B25F719579F3}"/>
              </a:ext>
            </a:extLst>
          </p:cNvPr>
          <p:cNvSpPr/>
          <p:nvPr/>
        </p:nvSpPr>
        <p:spPr>
          <a:xfrm>
            <a:off x="474330" y="251076"/>
            <a:ext cx="7712176" cy="640741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a:t>
            </a:r>
            <a:r>
              <a:rPr kumimoji="1" lang="ja-JP" altLang="en-US">
                <a:solidFill>
                  <a:schemeClr val="tx1"/>
                </a:solidFill>
              </a:rPr>
              <a:t>前のコンテンツと一緒</a:t>
            </a:r>
            <a:r>
              <a:rPr kumimoji="1" lang="en-US" altLang="ja-JP" dirty="0">
                <a:solidFill>
                  <a:schemeClr val="tx1"/>
                </a:solidFill>
              </a:rPr>
              <a:t>】</a:t>
            </a:r>
            <a:endParaRPr lang="en-US" altLang="ja-JP" dirty="0">
              <a:solidFill>
                <a:schemeClr val="tx1"/>
              </a:solidFill>
            </a:endParaRPr>
          </a:p>
        </p:txBody>
      </p:sp>
    </p:spTree>
    <p:extLst>
      <p:ext uri="{BB962C8B-B14F-4D97-AF65-F5344CB8AC3E}">
        <p14:creationId xmlns:p14="http://schemas.microsoft.com/office/powerpoint/2010/main" val="416593652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テキスト ボックス 10">
            <a:extLst>
              <a:ext uri="{FF2B5EF4-FFF2-40B4-BE49-F238E27FC236}">
                <a16:creationId xmlns:a16="http://schemas.microsoft.com/office/drawing/2014/main" id="{529DBDC7-200F-E3EC-2BC8-3B716E1FCFE5}"/>
              </a:ext>
            </a:extLst>
          </p:cNvPr>
          <p:cNvSpPr txBox="1"/>
          <p:nvPr/>
        </p:nvSpPr>
        <p:spPr>
          <a:xfrm>
            <a:off x="9357347"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8451258"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7516073"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9359166" y="1366059"/>
            <a:ext cx="861774"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問い</a:t>
            </a:r>
          </a:p>
        </p:txBody>
      </p:sp>
      <p:sp>
        <p:nvSpPr>
          <p:cNvPr id="22" name="テキスト ボックス 21" descr="&#10;">
            <a:extLst>
              <a:ext uri="{FF2B5EF4-FFF2-40B4-BE49-F238E27FC236}">
                <a16:creationId xmlns:a16="http://schemas.microsoft.com/office/drawing/2014/main" id="{9B591A27-B772-15DB-3B2A-F6FEC591CA0C}"/>
              </a:ext>
            </a:extLst>
          </p:cNvPr>
          <p:cNvSpPr txBox="1"/>
          <p:nvPr/>
        </p:nvSpPr>
        <p:spPr>
          <a:xfrm>
            <a:off x="8831344" y="3025833"/>
            <a:ext cx="1908215" cy="373241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lang="ja-JP" altLang="en-US" sz="2800" dirty="0">
                <a:latin typeface="UD デジタル 教科書体 NK-R" panose="02020400000000000000" pitchFamily="18" charset="-128"/>
                <a:ea typeface="UD デジタル 教科書体 NK-R" panose="02020400000000000000" pitchFamily="18" charset="-128"/>
              </a:rPr>
              <a:t>では、</a:t>
            </a:r>
            <a:r>
              <a:rPr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イソギンチャクは</a:t>
            </a:r>
            <a:r>
              <a:rPr lang="ja-JP" altLang="en-US" sz="2800" dirty="0">
                <a:latin typeface="UD デジタル 教科書体 NK-R" panose="02020400000000000000" pitchFamily="18" charset="-128"/>
                <a:ea typeface="UD デジタル 教科書体 NK-R" panose="02020400000000000000" pitchFamily="18" charset="-128"/>
              </a:rPr>
              <a:t>、ヤドカリの貝がらにつくことで、どんな利益があるのでしょうか。</a:t>
            </a:r>
            <a:endParaRPr kumimoji="1" lang="ja-JP" altLang="en-US" sz="2800" dirty="0">
              <a:latin typeface="UD デジタル 教科書体 NK-R" panose="02020400000000000000" pitchFamily="18" charset="-128"/>
              <a:ea typeface="UD デジタル 教科書体 NK-R" panose="02020400000000000000" pitchFamily="18" charset="-128"/>
            </a:endParaRPr>
          </a:p>
        </p:txBody>
      </p:sp>
      <p:sp>
        <p:nvSpPr>
          <p:cNvPr id="2" name="テキスト ボックス 1">
            <a:extLst>
              <a:ext uri="{FF2B5EF4-FFF2-40B4-BE49-F238E27FC236}">
                <a16:creationId xmlns:a16="http://schemas.microsoft.com/office/drawing/2014/main" id="{BEAF9FDA-1E16-EE14-064C-ED3250AA12ED}"/>
              </a:ext>
            </a:extLst>
          </p:cNvPr>
          <p:cNvSpPr txBox="1"/>
          <p:nvPr/>
        </p:nvSpPr>
        <p:spPr>
          <a:xfrm>
            <a:off x="8472456" y="1366678"/>
            <a:ext cx="861774" cy="1321724"/>
          </a:xfrm>
          <a:prstGeom prst="rect">
            <a:avLst/>
          </a:prstGeom>
          <a:solidFill>
            <a:schemeClr val="bg1"/>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答え</a:t>
            </a:r>
          </a:p>
        </p:txBody>
      </p:sp>
      <p:sp>
        <p:nvSpPr>
          <p:cNvPr id="5" name="正方形/長方形 4">
            <a:extLst>
              <a:ext uri="{FF2B5EF4-FFF2-40B4-BE49-F238E27FC236}">
                <a16:creationId xmlns:a16="http://schemas.microsoft.com/office/drawing/2014/main" id="{58980042-6B8C-64DB-6D25-1F382A937272}"/>
              </a:ext>
            </a:extLst>
          </p:cNvPr>
          <p:cNvSpPr/>
          <p:nvPr/>
        </p:nvSpPr>
        <p:spPr>
          <a:xfrm>
            <a:off x="374073" y="251076"/>
            <a:ext cx="7941118" cy="6355848"/>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6" name="直線コネクタ 5">
            <a:extLst>
              <a:ext uri="{FF2B5EF4-FFF2-40B4-BE49-F238E27FC236}">
                <a16:creationId xmlns:a16="http://schemas.microsoft.com/office/drawing/2014/main" id="{87AAA081-F3EF-FEC5-784E-7A978EEE370B}"/>
              </a:ext>
            </a:extLst>
          </p:cNvPr>
          <p:cNvCxnSpPr/>
          <p:nvPr/>
        </p:nvCxnSpPr>
        <p:spPr>
          <a:xfrm flipH="1">
            <a:off x="4098175" y="268778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a:extLst>
              <a:ext uri="{FF2B5EF4-FFF2-40B4-BE49-F238E27FC236}">
                <a16:creationId xmlns:a16="http://schemas.microsoft.com/office/drawing/2014/main" id="{25B8BEF5-E22E-D5FB-FCDF-4C9A0A444FCF}"/>
              </a:ext>
            </a:extLst>
          </p:cNvPr>
          <p:cNvCxnSpPr/>
          <p:nvPr/>
        </p:nvCxnSpPr>
        <p:spPr>
          <a:xfrm flipH="1">
            <a:off x="2272146" y="481861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2E342DEF-6207-72ED-CE2D-5828ED47F592}"/>
              </a:ext>
            </a:extLst>
          </p:cNvPr>
          <p:cNvCxnSpPr/>
          <p:nvPr/>
        </p:nvCxnSpPr>
        <p:spPr>
          <a:xfrm flipH="1">
            <a:off x="466668" y="2200103"/>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直線コネクタ 8">
            <a:extLst>
              <a:ext uri="{FF2B5EF4-FFF2-40B4-BE49-F238E27FC236}">
                <a16:creationId xmlns:a16="http://schemas.microsoft.com/office/drawing/2014/main" id="{C50B59C4-4DB5-1BE0-5586-B07596E1DF58}"/>
              </a:ext>
            </a:extLst>
          </p:cNvPr>
          <p:cNvCxnSpPr/>
          <p:nvPr/>
        </p:nvCxnSpPr>
        <p:spPr>
          <a:xfrm flipH="1">
            <a:off x="6414905" y="1878679"/>
            <a:ext cx="507076" cy="338050"/>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3" name="四角形: 角を丸くする 2">
            <a:extLst>
              <a:ext uri="{FF2B5EF4-FFF2-40B4-BE49-F238E27FC236}">
                <a16:creationId xmlns:a16="http://schemas.microsoft.com/office/drawing/2014/main" id="{8BB2F913-A3E6-5028-C217-7F6FC84F9839}"/>
              </a:ext>
            </a:extLst>
          </p:cNvPr>
          <p:cNvSpPr/>
          <p:nvPr/>
        </p:nvSpPr>
        <p:spPr>
          <a:xfrm>
            <a:off x="2272146" y="1261381"/>
            <a:ext cx="507076" cy="3557232"/>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5" name="四角形: 角を丸くする 14">
            <a:extLst>
              <a:ext uri="{FF2B5EF4-FFF2-40B4-BE49-F238E27FC236}">
                <a16:creationId xmlns:a16="http://schemas.microsoft.com/office/drawing/2014/main" id="{55BDFFDB-5793-5C3C-575C-278A6E230A30}"/>
              </a:ext>
            </a:extLst>
          </p:cNvPr>
          <p:cNvSpPr/>
          <p:nvPr/>
        </p:nvSpPr>
        <p:spPr>
          <a:xfrm>
            <a:off x="1066339" y="1561408"/>
            <a:ext cx="507076" cy="4689763"/>
          </a:xfrm>
          <a:prstGeom prst="roundRect">
            <a:avLst/>
          </a:prstGeom>
          <a:noFill/>
          <a:ln w="57150">
            <a:solidFill>
              <a:srgbClr val="FF0000"/>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645442EF-DFA1-B332-200E-12F1EA878D0C}"/>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助けてもらうのは、だれですか。</a:t>
            </a:r>
          </a:p>
        </p:txBody>
      </p:sp>
      <p:sp>
        <p:nvSpPr>
          <p:cNvPr id="14" name="テキスト ボックス 13">
            <a:extLst>
              <a:ext uri="{FF2B5EF4-FFF2-40B4-BE49-F238E27FC236}">
                <a16:creationId xmlns:a16="http://schemas.microsoft.com/office/drawing/2014/main" id="{C02ACA07-0A3C-4CF9-9C56-934EFC6DE283}"/>
              </a:ext>
            </a:extLst>
          </p:cNvPr>
          <p:cNvSpPr txBox="1"/>
          <p:nvPr/>
        </p:nvSpPr>
        <p:spPr>
          <a:xfrm>
            <a:off x="7078919" y="2086495"/>
            <a:ext cx="1015663" cy="4343091"/>
          </a:xfrm>
          <a:prstGeom prst="rect">
            <a:avLst/>
          </a:prstGeom>
          <a:solidFill>
            <a:srgbClr val="0066FF"/>
          </a:solidFill>
        </p:spPr>
        <p:txBody>
          <a:bodyPr vert="eaVert" wrap="square" rtlCol="0">
            <a:spAutoFit/>
          </a:bodyPr>
          <a:lstStyle/>
          <a:p>
            <a:r>
              <a:rPr kumimoji="1" lang="ja-JP" altLang="en-US" sz="5400" dirty="0">
                <a:solidFill>
                  <a:schemeClr val="bg1"/>
                </a:solidFill>
                <a:latin typeface="UD デジタル 教科書体 NK-R" panose="02020400000000000000" pitchFamily="18" charset="-128"/>
                <a:ea typeface="UD デジタル 教科書体 NK-R" panose="02020400000000000000" pitchFamily="18" charset="-128"/>
              </a:rPr>
              <a:t>イソギンチャク</a:t>
            </a:r>
          </a:p>
        </p:txBody>
      </p:sp>
      <p:sp>
        <p:nvSpPr>
          <p:cNvPr id="17" name="正方形/長方形 16">
            <a:extLst>
              <a:ext uri="{FF2B5EF4-FFF2-40B4-BE49-F238E27FC236}">
                <a16:creationId xmlns:a16="http://schemas.microsoft.com/office/drawing/2014/main" id="{06A5069E-7DE6-2F92-6878-61075BA6749D}"/>
              </a:ext>
            </a:extLst>
          </p:cNvPr>
          <p:cNvSpPr/>
          <p:nvPr/>
        </p:nvSpPr>
        <p:spPr>
          <a:xfrm>
            <a:off x="474330" y="251076"/>
            <a:ext cx="7712176" cy="640741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solidFill>
                  <a:schemeClr val="tx1"/>
                </a:solidFill>
              </a:rPr>
              <a:t>【</a:t>
            </a:r>
            <a:r>
              <a:rPr kumimoji="1" lang="ja-JP" altLang="en-US">
                <a:solidFill>
                  <a:schemeClr val="tx1"/>
                </a:solidFill>
              </a:rPr>
              <a:t>前のコンテンツと一緒</a:t>
            </a:r>
            <a:r>
              <a:rPr kumimoji="1" lang="en-US" altLang="ja-JP" dirty="0">
                <a:solidFill>
                  <a:schemeClr val="tx1"/>
                </a:solidFill>
              </a:rPr>
              <a:t>】</a:t>
            </a:r>
            <a:endParaRPr lang="en-US" altLang="ja-JP" dirty="0">
              <a:solidFill>
                <a:schemeClr val="tx1"/>
              </a:solidFill>
            </a:endParaRPr>
          </a:p>
        </p:txBody>
      </p:sp>
    </p:spTree>
    <p:extLst>
      <p:ext uri="{BB962C8B-B14F-4D97-AF65-F5344CB8AC3E}">
        <p14:creationId xmlns:p14="http://schemas.microsoft.com/office/powerpoint/2010/main" val="2059758750"/>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テキスト ボックス 19">
            <a:extLst>
              <a:ext uri="{FF2B5EF4-FFF2-40B4-BE49-F238E27FC236}">
                <a16:creationId xmlns:a16="http://schemas.microsoft.com/office/drawing/2014/main" id="{8AFB2D04-CC53-A006-F904-1AD37A362A34}"/>
              </a:ext>
            </a:extLst>
          </p:cNvPr>
          <p:cNvSpPr txBox="1"/>
          <p:nvPr/>
        </p:nvSpPr>
        <p:spPr>
          <a:xfrm>
            <a:off x="2822631" y="1366059"/>
            <a:ext cx="923330" cy="1321724"/>
          </a:xfrm>
          <a:prstGeom prst="rect">
            <a:avLst/>
          </a:prstGeom>
          <a:solidFill>
            <a:schemeClr val="bg1"/>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答え</a:t>
            </a:r>
          </a:p>
        </p:txBody>
      </p:sp>
      <p:sp>
        <p:nvSpPr>
          <p:cNvPr id="21" name="テキスト ボックス 20">
            <a:extLst>
              <a:ext uri="{FF2B5EF4-FFF2-40B4-BE49-F238E27FC236}">
                <a16:creationId xmlns:a16="http://schemas.microsoft.com/office/drawing/2014/main" id="{144CB19F-071F-3CEF-90ED-D523387468A1}"/>
              </a:ext>
            </a:extLst>
          </p:cNvPr>
          <p:cNvSpPr txBox="1"/>
          <p:nvPr/>
        </p:nvSpPr>
        <p:spPr>
          <a:xfrm>
            <a:off x="5318759" y="1371601"/>
            <a:ext cx="923330" cy="1321724"/>
          </a:xfrm>
          <a:prstGeom prst="rect">
            <a:avLst/>
          </a:prstGeom>
          <a:solidFill>
            <a:schemeClr val="bg1"/>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答え</a:t>
            </a:r>
          </a:p>
        </p:txBody>
      </p:sp>
      <p:sp>
        <p:nvSpPr>
          <p:cNvPr id="2" name="テキスト ボックス 1">
            <a:extLst>
              <a:ext uri="{FF2B5EF4-FFF2-40B4-BE49-F238E27FC236}">
                <a16:creationId xmlns:a16="http://schemas.microsoft.com/office/drawing/2014/main" id="{D2ECE84C-DB78-3560-E1EE-EF4F7D4AB5FA}"/>
              </a:ext>
            </a:extLst>
          </p:cNvPr>
          <p:cNvSpPr txBox="1"/>
          <p:nvPr/>
        </p:nvSpPr>
        <p:spPr>
          <a:xfrm>
            <a:off x="9526386"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①</a:t>
            </a:r>
          </a:p>
        </p:txBody>
      </p:sp>
      <p:sp>
        <p:nvSpPr>
          <p:cNvPr id="3" name="テキスト ボックス 2">
            <a:extLst>
              <a:ext uri="{FF2B5EF4-FFF2-40B4-BE49-F238E27FC236}">
                <a16:creationId xmlns:a16="http://schemas.microsoft.com/office/drawing/2014/main" id="{DB479EC4-7EEB-622E-978B-B5DE3286693E}"/>
              </a:ext>
            </a:extLst>
          </p:cNvPr>
          <p:cNvSpPr txBox="1"/>
          <p:nvPr/>
        </p:nvSpPr>
        <p:spPr>
          <a:xfrm>
            <a:off x="8670175" y="357447"/>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4" name="テキスト ボックス 3">
            <a:extLst>
              <a:ext uri="{FF2B5EF4-FFF2-40B4-BE49-F238E27FC236}">
                <a16:creationId xmlns:a16="http://schemas.microsoft.com/office/drawing/2014/main" id="{D1087E01-2E4E-E4C6-74EA-AA9021FE9AAB}"/>
              </a:ext>
            </a:extLst>
          </p:cNvPr>
          <p:cNvSpPr txBox="1"/>
          <p:nvPr/>
        </p:nvSpPr>
        <p:spPr>
          <a:xfrm>
            <a:off x="7826433" y="357447"/>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③</a:t>
            </a:r>
          </a:p>
        </p:txBody>
      </p:sp>
      <p:sp>
        <p:nvSpPr>
          <p:cNvPr id="5" name="テキスト ボックス 4">
            <a:extLst>
              <a:ext uri="{FF2B5EF4-FFF2-40B4-BE49-F238E27FC236}">
                <a16:creationId xmlns:a16="http://schemas.microsoft.com/office/drawing/2014/main" id="{EFF59F32-684B-B270-9232-12AF29BEA2CA}"/>
              </a:ext>
            </a:extLst>
          </p:cNvPr>
          <p:cNvSpPr txBox="1"/>
          <p:nvPr/>
        </p:nvSpPr>
        <p:spPr>
          <a:xfrm>
            <a:off x="7018712"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④</a:t>
            </a:r>
          </a:p>
        </p:txBody>
      </p:sp>
      <p:sp>
        <p:nvSpPr>
          <p:cNvPr id="6" name="テキスト ボックス 5">
            <a:extLst>
              <a:ext uri="{FF2B5EF4-FFF2-40B4-BE49-F238E27FC236}">
                <a16:creationId xmlns:a16="http://schemas.microsoft.com/office/drawing/2014/main" id="{D04303A6-8BC6-3D84-7613-E920DFD91F15}"/>
              </a:ext>
            </a:extLst>
          </p:cNvPr>
          <p:cNvSpPr txBox="1"/>
          <p:nvPr/>
        </p:nvSpPr>
        <p:spPr>
          <a:xfrm>
            <a:off x="6162501"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⑤</a:t>
            </a:r>
          </a:p>
        </p:txBody>
      </p:sp>
      <p:sp>
        <p:nvSpPr>
          <p:cNvPr id="7" name="テキスト ボックス 6">
            <a:extLst>
              <a:ext uri="{FF2B5EF4-FFF2-40B4-BE49-F238E27FC236}">
                <a16:creationId xmlns:a16="http://schemas.microsoft.com/office/drawing/2014/main" id="{C5D26E35-33C9-F90E-AC77-923B48F22F7E}"/>
              </a:ext>
            </a:extLst>
          </p:cNvPr>
          <p:cNvSpPr txBox="1"/>
          <p:nvPr/>
        </p:nvSpPr>
        <p:spPr>
          <a:xfrm>
            <a:off x="5318759" y="351905"/>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⑥</a:t>
            </a:r>
          </a:p>
        </p:txBody>
      </p:sp>
      <p:sp>
        <p:nvSpPr>
          <p:cNvPr id="8" name="テキスト ボックス 7">
            <a:extLst>
              <a:ext uri="{FF2B5EF4-FFF2-40B4-BE49-F238E27FC236}">
                <a16:creationId xmlns:a16="http://schemas.microsoft.com/office/drawing/2014/main" id="{5544E2B6-F834-36EB-E061-5319D7FD34FA}"/>
              </a:ext>
            </a:extLst>
          </p:cNvPr>
          <p:cNvSpPr txBox="1"/>
          <p:nvPr/>
        </p:nvSpPr>
        <p:spPr>
          <a:xfrm>
            <a:off x="4533216" y="343593"/>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⑦</a:t>
            </a:r>
          </a:p>
        </p:txBody>
      </p:sp>
      <p:sp>
        <p:nvSpPr>
          <p:cNvPr id="9" name="テキスト ボックス 8">
            <a:extLst>
              <a:ext uri="{FF2B5EF4-FFF2-40B4-BE49-F238E27FC236}">
                <a16:creationId xmlns:a16="http://schemas.microsoft.com/office/drawing/2014/main" id="{83CD71A3-11FF-1978-EBCF-B07792F3F4F9}"/>
              </a:ext>
            </a:extLst>
          </p:cNvPr>
          <p:cNvSpPr txBox="1"/>
          <p:nvPr/>
        </p:nvSpPr>
        <p:spPr>
          <a:xfrm>
            <a:off x="3693631"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⑧</a:t>
            </a:r>
          </a:p>
        </p:txBody>
      </p:sp>
      <p:sp>
        <p:nvSpPr>
          <p:cNvPr id="10" name="テキスト ボックス 9">
            <a:extLst>
              <a:ext uri="{FF2B5EF4-FFF2-40B4-BE49-F238E27FC236}">
                <a16:creationId xmlns:a16="http://schemas.microsoft.com/office/drawing/2014/main" id="{A4D5CB5A-DDCE-8F78-2A32-2015F1E7ED17}"/>
              </a:ext>
            </a:extLst>
          </p:cNvPr>
          <p:cNvSpPr txBox="1"/>
          <p:nvPr/>
        </p:nvSpPr>
        <p:spPr>
          <a:xfrm>
            <a:off x="2849889" y="343593"/>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⑨</a:t>
            </a:r>
          </a:p>
        </p:txBody>
      </p:sp>
      <p:sp>
        <p:nvSpPr>
          <p:cNvPr id="11" name="テキスト ボックス 10">
            <a:extLst>
              <a:ext uri="{FF2B5EF4-FFF2-40B4-BE49-F238E27FC236}">
                <a16:creationId xmlns:a16="http://schemas.microsoft.com/office/drawing/2014/main" id="{529DBDC7-200F-E3EC-2BC8-3B716E1FCFE5}"/>
              </a:ext>
            </a:extLst>
          </p:cNvPr>
          <p:cNvSpPr txBox="1"/>
          <p:nvPr/>
        </p:nvSpPr>
        <p:spPr>
          <a:xfrm>
            <a:off x="2042168" y="338051"/>
            <a:ext cx="856211" cy="923330"/>
          </a:xfrm>
          <a:prstGeom prst="rect">
            <a:avLst/>
          </a:prstGeom>
          <a:noFill/>
        </p:spPr>
        <p:txBody>
          <a:bodyPr wrap="square" rtlCol="0">
            <a:spAutoFit/>
          </a:bodyPr>
          <a:lstStyle/>
          <a:p>
            <a:r>
              <a:rPr kumimoji="1" lang="ja-JP" altLang="en-US" sz="5400" dirty="0">
                <a:solidFill>
                  <a:srgbClr val="FF0000"/>
                </a:solidFill>
                <a:latin typeface="UD デジタル 教科書体 NK-R" panose="02020400000000000000" pitchFamily="18" charset="-128"/>
                <a:ea typeface="UD デジタル 教科書体 NK-R" panose="02020400000000000000" pitchFamily="18" charset="-128"/>
              </a:rPr>
              <a:t>⑩</a:t>
            </a:r>
          </a:p>
        </p:txBody>
      </p:sp>
      <p:sp>
        <p:nvSpPr>
          <p:cNvPr id="12" name="テキスト ボックス 11">
            <a:extLst>
              <a:ext uri="{FF2B5EF4-FFF2-40B4-BE49-F238E27FC236}">
                <a16:creationId xmlns:a16="http://schemas.microsoft.com/office/drawing/2014/main" id="{F649F28F-18E0-A46A-B807-16317DD32BE1}"/>
              </a:ext>
            </a:extLst>
          </p:cNvPr>
          <p:cNvSpPr txBox="1"/>
          <p:nvPr/>
        </p:nvSpPr>
        <p:spPr>
          <a:xfrm>
            <a:off x="1185957" y="338051"/>
            <a:ext cx="856211" cy="923330"/>
          </a:xfrm>
          <a:prstGeom prst="rect">
            <a:avLst/>
          </a:prstGeom>
          <a:noFill/>
        </p:spPr>
        <p:txBody>
          <a:bodyPr wrap="square" rtlCol="0">
            <a:spAutoFit/>
          </a:bodyPr>
          <a:lstStyle/>
          <a:p>
            <a:r>
              <a:rPr kumimoji="1" lang="ja-JP" altLang="en-US" sz="5400" dirty="0">
                <a:latin typeface="UD デジタル 教科書体 NK-R" panose="02020400000000000000" pitchFamily="18" charset="-128"/>
                <a:ea typeface="UD デジタル 教科書体 NK-R" panose="02020400000000000000" pitchFamily="18" charset="-128"/>
              </a:rPr>
              <a:t>⑪</a:t>
            </a:r>
          </a:p>
        </p:txBody>
      </p:sp>
      <p:sp>
        <p:nvSpPr>
          <p:cNvPr id="13" name="テキスト ボックス 12">
            <a:extLst>
              <a:ext uri="{FF2B5EF4-FFF2-40B4-BE49-F238E27FC236}">
                <a16:creationId xmlns:a16="http://schemas.microsoft.com/office/drawing/2014/main" id="{309C610C-58B0-D58D-3814-EC4CB89F44EF}"/>
              </a:ext>
            </a:extLst>
          </p:cNvPr>
          <p:cNvSpPr txBox="1"/>
          <p:nvPr/>
        </p:nvSpPr>
        <p:spPr>
          <a:xfrm>
            <a:off x="342215" y="338051"/>
            <a:ext cx="856211" cy="923330"/>
          </a:xfrm>
          <a:prstGeom prst="rect">
            <a:avLst/>
          </a:prstGeom>
          <a:noFill/>
        </p:spPr>
        <p:txBody>
          <a:bodyPr wrap="square" rtlCol="0">
            <a:spAutoFit/>
          </a:bodyPr>
          <a:lstStyle/>
          <a:p>
            <a:r>
              <a:rPr lang="ja-JP" altLang="en-US" sz="5400" dirty="0">
                <a:latin typeface="UD デジタル 教科書体 NK-R" panose="02020400000000000000" pitchFamily="18" charset="-128"/>
                <a:ea typeface="UD デジタル 教科書体 NK-R" panose="02020400000000000000" pitchFamily="18" charset="-128"/>
              </a:rPr>
              <a:t>⑫</a:t>
            </a:r>
            <a:endParaRPr kumimoji="1" lang="ja-JP" altLang="en-US" sz="5400" dirty="0">
              <a:latin typeface="UD デジタル 教科書体 NK-R" panose="02020400000000000000" pitchFamily="18" charset="-128"/>
              <a:ea typeface="UD デジタル 教科書体 NK-R" panose="02020400000000000000" pitchFamily="18" charset="-128"/>
            </a:endParaRPr>
          </a:p>
        </p:txBody>
      </p:sp>
      <p:sp>
        <p:nvSpPr>
          <p:cNvPr id="14" name="テキスト ボックス 13">
            <a:extLst>
              <a:ext uri="{FF2B5EF4-FFF2-40B4-BE49-F238E27FC236}">
                <a16:creationId xmlns:a16="http://schemas.microsoft.com/office/drawing/2014/main" id="{CCEE3F3D-71A0-E52B-728E-EFCD17113248}"/>
              </a:ext>
            </a:extLst>
          </p:cNvPr>
          <p:cNvSpPr txBox="1"/>
          <p:nvPr/>
        </p:nvSpPr>
        <p:spPr>
          <a:xfrm>
            <a:off x="8636308"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5" name="テキスト ボックス 14">
            <a:extLst>
              <a:ext uri="{FF2B5EF4-FFF2-40B4-BE49-F238E27FC236}">
                <a16:creationId xmlns:a16="http://schemas.microsoft.com/office/drawing/2014/main" id="{FDBA8CFC-1E17-0143-097D-3F68F58B5D7D}"/>
              </a:ext>
            </a:extLst>
          </p:cNvPr>
          <p:cNvSpPr txBox="1"/>
          <p:nvPr/>
        </p:nvSpPr>
        <p:spPr>
          <a:xfrm>
            <a:off x="4508277" y="1371601"/>
            <a:ext cx="923330"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800" dirty="0">
                <a:latin typeface="UD デジタル 教科書体 NK-R" panose="02020400000000000000" pitchFamily="18" charset="-128"/>
                <a:ea typeface="UD デジタル 教科書体 NK-R" panose="02020400000000000000" pitchFamily="18" charset="-128"/>
              </a:rPr>
              <a:t>問い</a:t>
            </a:r>
          </a:p>
        </p:txBody>
      </p:sp>
      <p:sp>
        <p:nvSpPr>
          <p:cNvPr id="16" name="テキスト ボックス 15">
            <a:extLst>
              <a:ext uri="{FF2B5EF4-FFF2-40B4-BE49-F238E27FC236}">
                <a16:creationId xmlns:a16="http://schemas.microsoft.com/office/drawing/2014/main" id="{31EDF7BF-D1ED-F1BF-1533-5FE44CCF2CB9}"/>
              </a:ext>
            </a:extLst>
          </p:cNvPr>
          <p:cNvSpPr txBox="1"/>
          <p:nvPr/>
        </p:nvSpPr>
        <p:spPr>
          <a:xfrm>
            <a:off x="1960857" y="1366059"/>
            <a:ext cx="861774" cy="1321724"/>
          </a:xfrm>
          <a:prstGeom prst="rect">
            <a:avLst/>
          </a:prstGeom>
          <a:solidFill>
            <a:schemeClr val="accent5">
              <a:lumMod val="20000"/>
              <a:lumOff val="80000"/>
            </a:schemeClr>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問い</a:t>
            </a:r>
          </a:p>
        </p:txBody>
      </p:sp>
      <p:sp>
        <p:nvSpPr>
          <p:cNvPr id="19" name="テキスト ボックス 18">
            <a:extLst>
              <a:ext uri="{FF2B5EF4-FFF2-40B4-BE49-F238E27FC236}">
                <a16:creationId xmlns:a16="http://schemas.microsoft.com/office/drawing/2014/main" id="{CF15099C-5C8D-D243-9FF3-55BB836A2424}"/>
              </a:ext>
            </a:extLst>
          </p:cNvPr>
          <p:cNvSpPr txBox="1"/>
          <p:nvPr/>
        </p:nvSpPr>
        <p:spPr>
          <a:xfrm>
            <a:off x="1099083" y="1366678"/>
            <a:ext cx="861774" cy="1321724"/>
          </a:xfrm>
          <a:prstGeom prst="rect">
            <a:avLst/>
          </a:prstGeom>
          <a:solidFill>
            <a:schemeClr val="bg1"/>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答え</a:t>
            </a:r>
          </a:p>
        </p:txBody>
      </p:sp>
      <p:sp>
        <p:nvSpPr>
          <p:cNvPr id="24" name="テキスト ボックス 23">
            <a:extLst>
              <a:ext uri="{FF2B5EF4-FFF2-40B4-BE49-F238E27FC236}">
                <a16:creationId xmlns:a16="http://schemas.microsoft.com/office/drawing/2014/main" id="{75AE4DBC-5721-69F7-D163-E908D39C842C}"/>
              </a:ext>
            </a:extLst>
          </p:cNvPr>
          <p:cNvSpPr txBox="1"/>
          <p:nvPr/>
        </p:nvSpPr>
        <p:spPr>
          <a:xfrm>
            <a:off x="8636308" y="3136670"/>
            <a:ext cx="923330" cy="2491046"/>
          </a:xfrm>
          <a:prstGeom prst="rect">
            <a:avLst/>
          </a:prstGeom>
          <a:solidFill>
            <a:srgbClr val="0066FF"/>
          </a:solidFill>
          <a:ln w="19050">
            <a:solidFill>
              <a:srgbClr val="0066FF"/>
            </a:solidFill>
          </a:ln>
        </p:spPr>
        <p:txBody>
          <a:bodyPr vert="eaVert" wrap="square" rtlCol="0">
            <a:spAutoFit/>
          </a:bodyPr>
          <a:lstStyle/>
          <a:p>
            <a:r>
              <a:rPr kumimoji="1" lang="ja-JP" altLang="en-US" sz="4800" dirty="0">
                <a:solidFill>
                  <a:schemeClr val="bg1"/>
                </a:solidFill>
                <a:latin typeface="UD デジタル 教科書体 NK-R" panose="02020400000000000000" pitchFamily="18" charset="-128"/>
                <a:ea typeface="UD デジタル 教科書体 NK-R" panose="02020400000000000000" pitchFamily="18" charset="-128"/>
              </a:rPr>
              <a:t>ヤドカリ</a:t>
            </a:r>
          </a:p>
        </p:txBody>
      </p:sp>
      <p:sp>
        <p:nvSpPr>
          <p:cNvPr id="25" name="テキスト ボックス 24">
            <a:extLst>
              <a:ext uri="{FF2B5EF4-FFF2-40B4-BE49-F238E27FC236}">
                <a16:creationId xmlns:a16="http://schemas.microsoft.com/office/drawing/2014/main" id="{E700104E-6F7A-AA63-DE5F-D7D7F50C5B6F}"/>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文章の組み立てをとらえよう。</a:t>
            </a:r>
          </a:p>
        </p:txBody>
      </p:sp>
      <p:sp>
        <p:nvSpPr>
          <p:cNvPr id="17" name="テキスト ボックス 16">
            <a:extLst>
              <a:ext uri="{FF2B5EF4-FFF2-40B4-BE49-F238E27FC236}">
                <a16:creationId xmlns:a16="http://schemas.microsoft.com/office/drawing/2014/main" id="{761A6B3D-EFC2-AE68-B8C3-8F7F39F4FD21}"/>
              </a:ext>
            </a:extLst>
          </p:cNvPr>
          <p:cNvSpPr txBox="1"/>
          <p:nvPr/>
        </p:nvSpPr>
        <p:spPr>
          <a:xfrm>
            <a:off x="1129860" y="3136670"/>
            <a:ext cx="800219" cy="3314006"/>
          </a:xfrm>
          <a:prstGeom prst="rect">
            <a:avLst/>
          </a:prstGeom>
          <a:solidFill>
            <a:srgbClr val="0066FF"/>
          </a:solidFill>
          <a:ln w="19050">
            <a:solidFill>
              <a:srgbClr val="0066FF"/>
            </a:solidFill>
          </a:ln>
        </p:spPr>
        <p:txBody>
          <a:bodyPr vert="eaVert" wrap="square" rtlCol="0">
            <a:spAutoFit/>
          </a:bodyPr>
          <a:lstStyle/>
          <a:p>
            <a:r>
              <a:rPr kumimoji="1" lang="ja-JP" altLang="en-US" sz="4000" dirty="0">
                <a:solidFill>
                  <a:schemeClr val="bg1"/>
                </a:solidFill>
                <a:latin typeface="UD デジタル 教科書体 NK-R" panose="02020400000000000000" pitchFamily="18" charset="-128"/>
                <a:ea typeface="UD デジタル 教科書体 NK-R" panose="02020400000000000000" pitchFamily="18" charset="-128"/>
              </a:rPr>
              <a:t>イソギンチャク</a:t>
            </a:r>
          </a:p>
        </p:txBody>
      </p:sp>
      <p:sp>
        <p:nvSpPr>
          <p:cNvPr id="18" name="テキスト ボックス 17">
            <a:extLst>
              <a:ext uri="{FF2B5EF4-FFF2-40B4-BE49-F238E27FC236}">
                <a16:creationId xmlns:a16="http://schemas.microsoft.com/office/drawing/2014/main" id="{C0696894-9B0D-F99E-2E5D-4A9BB823BBD7}"/>
              </a:ext>
            </a:extLst>
          </p:cNvPr>
          <p:cNvSpPr txBox="1"/>
          <p:nvPr/>
        </p:nvSpPr>
        <p:spPr>
          <a:xfrm>
            <a:off x="9741427" y="3136669"/>
            <a:ext cx="1538883" cy="3463635"/>
          </a:xfrm>
          <a:prstGeom prst="rect">
            <a:avLst/>
          </a:prstGeom>
          <a:solidFill>
            <a:schemeClr val="accent4">
              <a:lumMod val="20000"/>
              <a:lumOff val="80000"/>
            </a:schemeClr>
          </a:solidFill>
          <a:ln w="19050">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助けてもらうのは誰ですか。</a:t>
            </a:r>
          </a:p>
        </p:txBody>
      </p:sp>
    </p:spTree>
    <p:extLst>
      <p:ext uri="{BB962C8B-B14F-4D97-AF65-F5344CB8AC3E}">
        <p14:creationId xmlns:p14="http://schemas.microsoft.com/office/powerpoint/2010/main" val="1541547266"/>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EE45364-2A17-08E7-8F6E-6F70EABE8AF9}"/>
              </a:ext>
            </a:extLst>
          </p:cNvPr>
          <p:cNvSpPr txBox="1"/>
          <p:nvPr/>
        </p:nvSpPr>
        <p:spPr>
          <a:xfrm>
            <a:off x="10776228" y="58189"/>
            <a:ext cx="1415772"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筆者が伝えたいのは、何文目で </a:t>
            </a:r>
            <a:endParaRPr kumimoji="1" lang="en-US" altLang="ja-JP" sz="4000" dirty="0">
              <a:latin typeface="UD デジタル 教科書体 NK-R" panose="02020400000000000000" pitchFamily="18" charset="-128"/>
              <a:ea typeface="UD デジタル 教科書体 NK-R" panose="02020400000000000000" pitchFamily="18" charset="-128"/>
            </a:endParaRPr>
          </a:p>
          <a:p>
            <a:r>
              <a:rPr lang="en-US" altLang="ja-JP" sz="4000" dirty="0">
                <a:latin typeface="UD デジタル 教科書体 NK-R" panose="02020400000000000000" pitchFamily="18" charset="-128"/>
                <a:ea typeface="UD デジタル 教科書体 NK-R" panose="02020400000000000000" pitchFamily="18" charset="-128"/>
              </a:rPr>
              <a:t> </a:t>
            </a:r>
            <a:r>
              <a:rPr kumimoji="1" lang="ja-JP" altLang="en-US" sz="4000" dirty="0">
                <a:latin typeface="UD デジタル 教科書体 NK-R" panose="02020400000000000000" pitchFamily="18" charset="-128"/>
                <a:ea typeface="UD デジタル 教科書体 NK-R" panose="02020400000000000000" pitchFamily="18" charset="-128"/>
              </a:rPr>
              <a:t>すか。</a:t>
            </a:r>
          </a:p>
        </p:txBody>
      </p:sp>
      <p:sp>
        <p:nvSpPr>
          <p:cNvPr id="5" name="正方形/長方形 4">
            <a:extLst>
              <a:ext uri="{FF2B5EF4-FFF2-40B4-BE49-F238E27FC236}">
                <a16:creationId xmlns:a16="http://schemas.microsoft.com/office/drawing/2014/main" id="{48508C87-0B3B-1A1B-9641-155DE034343E}"/>
              </a:ext>
            </a:extLst>
          </p:cNvPr>
          <p:cNvSpPr/>
          <p:nvPr/>
        </p:nvSpPr>
        <p:spPr>
          <a:xfrm>
            <a:off x="6395258" y="58189"/>
            <a:ext cx="4120342" cy="6591993"/>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a:extLst>
              <a:ext uri="{FF2B5EF4-FFF2-40B4-BE49-F238E27FC236}">
                <a16:creationId xmlns:a16="http://schemas.microsoft.com/office/drawing/2014/main" id="{4D9E4617-28CC-FC51-4706-7651E2CD2AD6}"/>
              </a:ext>
            </a:extLst>
          </p:cNvPr>
          <p:cNvCxnSpPr/>
          <p:nvPr/>
        </p:nvCxnSpPr>
        <p:spPr>
          <a:xfrm flipH="1">
            <a:off x="7872153" y="3882044"/>
            <a:ext cx="565265" cy="324196"/>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sp>
        <p:nvSpPr>
          <p:cNvPr id="2" name="正方形/長方形 1">
            <a:extLst>
              <a:ext uri="{FF2B5EF4-FFF2-40B4-BE49-F238E27FC236}">
                <a16:creationId xmlns:a16="http://schemas.microsoft.com/office/drawing/2014/main" id="{9AD66458-979D-264D-69DD-5D24C0B75114}"/>
              </a:ext>
            </a:extLst>
          </p:cNvPr>
          <p:cNvSpPr/>
          <p:nvPr/>
        </p:nvSpPr>
        <p:spPr>
          <a:xfrm>
            <a:off x="6490010" y="251076"/>
            <a:ext cx="3962038" cy="640741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教科書</a:t>
            </a:r>
            <a:r>
              <a:rPr lang="ja-JP" altLang="en-US"/>
              <a:t>本文</a:t>
            </a:r>
            <a:r>
              <a:rPr kumimoji="1" lang="en-US" altLang="ja-JP" dirty="0"/>
              <a:t>12</a:t>
            </a:r>
            <a:r>
              <a:rPr kumimoji="1" lang="ja-JP" altLang="en-US"/>
              <a:t>段落の画像</a:t>
            </a:r>
            <a:endParaRPr kumimoji="1" lang="en-US" altLang="ja-JP" dirty="0"/>
          </a:p>
          <a:p>
            <a:pPr algn="ctr"/>
            <a:endParaRPr lang="en-US" altLang="ja-JP" dirty="0">
              <a:solidFill>
                <a:srgbClr val="FF0000"/>
              </a:solidFill>
            </a:endParaRPr>
          </a:p>
          <a:p>
            <a:pPr algn="ctr"/>
            <a:r>
              <a:rPr lang="ja-JP" altLang="en-US">
                <a:solidFill>
                  <a:schemeClr val="bg1"/>
                </a:solidFill>
              </a:rPr>
              <a:t>句点（。）にスラッシュ（</a:t>
            </a:r>
            <a:r>
              <a:rPr lang="en-US" altLang="ja-JP" dirty="0">
                <a:solidFill>
                  <a:schemeClr val="bg1"/>
                </a:solidFill>
              </a:rPr>
              <a:t>/</a:t>
            </a:r>
            <a:r>
              <a:rPr lang="ja-JP" altLang="en-US">
                <a:solidFill>
                  <a:schemeClr val="bg1"/>
                </a:solidFill>
              </a:rPr>
              <a:t>）をつける</a:t>
            </a:r>
            <a:endParaRPr lang="en-US" altLang="ja-JP" dirty="0">
              <a:solidFill>
                <a:schemeClr val="tx1"/>
              </a:solidFill>
            </a:endParaRPr>
          </a:p>
        </p:txBody>
      </p:sp>
    </p:spTree>
    <p:extLst>
      <p:ext uri="{BB962C8B-B14F-4D97-AF65-F5344CB8AC3E}">
        <p14:creationId xmlns:p14="http://schemas.microsoft.com/office/powerpoint/2010/main" val="3019587545"/>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EE45364-2A17-08E7-8F6E-6F70EABE8AF9}"/>
              </a:ext>
            </a:extLst>
          </p:cNvPr>
          <p:cNvSpPr txBox="1"/>
          <p:nvPr/>
        </p:nvSpPr>
        <p:spPr>
          <a:xfrm>
            <a:off x="10776228" y="58189"/>
            <a:ext cx="1415772"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筆者が伝えたいのは、何文目で </a:t>
            </a:r>
            <a:endParaRPr kumimoji="1" lang="en-US" altLang="ja-JP" sz="4000" dirty="0">
              <a:latin typeface="UD デジタル 教科書体 NK-R" panose="02020400000000000000" pitchFamily="18" charset="-128"/>
              <a:ea typeface="UD デジタル 教科書体 NK-R" panose="02020400000000000000" pitchFamily="18" charset="-128"/>
            </a:endParaRPr>
          </a:p>
          <a:p>
            <a:r>
              <a:rPr lang="en-US" altLang="ja-JP" sz="4000" dirty="0">
                <a:latin typeface="UD デジタル 教科書体 NK-R" panose="02020400000000000000" pitchFamily="18" charset="-128"/>
                <a:ea typeface="UD デジタル 教科書体 NK-R" panose="02020400000000000000" pitchFamily="18" charset="-128"/>
              </a:rPr>
              <a:t> </a:t>
            </a:r>
            <a:r>
              <a:rPr kumimoji="1" lang="ja-JP" altLang="en-US" sz="4000" dirty="0">
                <a:latin typeface="UD デジタル 教科書体 NK-R" panose="02020400000000000000" pitchFamily="18" charset="-128"/>
                <a:ea typeface="UD デジタル 教科書体 NK-R" panose="02020400000000000000" pitchFamily="18" charset="-128"/>
              </a:rPr>
              <a:t>すか。</a:t>
            </a:r>
          </a:p>
        </p:txBody>
      </p:sp>
      <p:sp>
        <p:nvSpPr>
          <p:cNvPr id="5" name="正方形/長方形 4">
            <a:extLst>
              <a:ext uri="{FF2B5EF4-FFF2-40B4-BE49-F238E27FC236}">
                <a16:creationId xmlns:a16="http://schemas.microsoft.com/office/drawing/2014/main" id="{48508C87-0B3B-1A1B-9641-155DE034343E}"/>
              </a:ext>
            </a:extLst>
          </p:cNvPr>
          <p:cNvSpPr/>
          <p:nvPr/>
        </p:nvSpPr>
        <p:spPr>
          <a:xfrm>
            <a:off x="6395258" y="205243"/>
            <a:ext cx="4120342" cy="6444939"/>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a:extLst>
              <a:ext uri="{FF2B5EF4-FFF2-40B4-BE49-F238E27FC236}">
                <a16:creationId xmlns:a16="http://schemas.microsoft.com/office/drawing/2014/main" id="{4D9E4617-28CC-FC51-4706-7651E2CD2AD6}"/>
              </a:ext>
            </a:extLst>
          </p:cNvPr>
          <p:cNvCxnSpPr/>
          <p:nvPr/>
        </p:nvCxnSpPr>
        <p:spPr>
          <a:xfrm flipH="1">
            <a:off x="7872153" y="3882044"/>
            <a:ext cx="565265" cy="324196"/>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BD7A2BE0-C638-83E1-23DD-3DF1DCA4CA75}"/>
              </a:ext>
            </a:extLst>
          </p:cNvPr>
          <p:cNvCxnSpPr/>
          <p:nvPr/>
        </p:nvCxnSpPr>
        <p:spPr>
          <a:xfrm>
            <a:off x="8296102" y="4272742"/>
            <a:ext cx="0" cy="189530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411D5609-5BB3-A5FA-116F-1EAF0B78E71B}"/>
              </a:ext>
            </a:extLst>
          </p:cNvPr>
          <p:cNvCxnSpPr>
            <a:cxnSpLocks/>
          </p:cNvCxnSpPr>
          <p:nvPr/>
        </p:nvCxnSpPr>
        <p:spPr>
          <a:xfrm>
            <a:off x="7683731" y="1183178"/>
            <a:ext cx="0" cy="491836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6E126919-DC3A-FB30-B572-61D733347A9A}"/>
              </a:ext>
            </a:extLst>
          </p:cNvPr>
          <p:cNvCxnSpPr>
            <a:cxnSpLocks/>
          </p:cNvCxnSpPr>
          <p:nvPr/>
        </p:nvCxnSpPr>
        <p:spPr>
          <a:xfrm>
            <a:off x="7018713" y="1266306"/>
            <a:ext cx="0" cy="279030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DB7CB2D1-0E6B-9A8D-DD4A-66DA40C90E42}"/>
              </a:ext>
            </a:extLst>
          </p:cNvPr>
          <p:cNvSpPr txBox="1"/>
          <p:nvPr/>
        </p:nvSpPr>
        <p:spPr>
          <a:xfrm>
            <a:off x="3511939" y="205243"/>
            <a:ext cx="2400657" cy="6444939"/>
          </a:xfrm>
          <a:prstGeom prst="rect">
            <a:avLst/>
          </a:prstGeom>
          <a:solidFill>
            <a:schemeClr val="accent4">
              <a:lumMod val="20000"/>
              <a:lumOff val="80000"/>
            </a:schemeClr>
          </a:solidFill>
          <a:ln w="28575">
            <a:solidFill>
              <a:srgbClr val="0066FF"/>
            </a:solidFill>
          </a:ln>
        </p:spPr>
        <p:txBody>
          <a:bodyPr vert="eaVert" wrap="square" rtlCol="0">
            <a:spAutoFit/>
          </a:bodyPr>
          <a:lstStyle/>
          <a:p>
            <a:r>
              <a:rPr lang="ja-JP" altLang="en-US" sz="4800" dirty="0">
                <a:latin typeface="UD デジタル 教科書体 NK-R" panose="02020400000000000000" pitchFamily="18" charset="-128"/>
                <a:ea typeface="UD デジタル 教科書体 NK-R" panose="02020400000000000000" pitchFamily="18" charset="-128"/>
              </a:rPr>
              <a:t>ヤドカリとイソギンチャクは、たがいに</a:t>
            </a:r>
            <a:r>
              <a:rPr lang="ja-JP" altLang="en-US" sz="4800" dirty="0">
                <a:solidFill>
                  <a:srgbClr val="FF0000"/>
                </a:solidFill>
                <a:latin typeface="UD デジタル 教科書体 NK-R" panose="02020400000000000000" pitchFamily="18" charset="-128"/>
                <a:ea typeface="UD デジタル 教科書体 NK-R" panose="02020400000000000000" pitchFamily="18" charset="-128"/>
              </a:rPr>
              <a:t>助け合って生きている</a:t>
            </a:r>
            <a:r>
              <a:rPr lang="ja-JP" altLang="en-US" sz="4800" dirty="0">
                <a:latin typeface="UD デジタル 教科書体 NK-R" panose="02020400000000000000" pitchFamily="18" charset="-128"/>
                <a:ea typeface="UD デジタル 教科書体 NK-R" panose="02020400000000000000" pitchFamily="18" charset="-128"/>
              </a:rPr>
              <a:t>のです。</a:t>
            </a:r>
            <a:endParaRPr kumimoji="1" lang="ja-JP" altLang="en-US" sz="4800" dirty="0">
              <a:latin typeface="UD デジタル 教科書体 NK-R" panose="02020400000000000000" pitchFamily="18" charset="-128"/>
              <a:ea typeface="UD デジタル 教科書体 NK-R" panose="02020400000000000000" pitchFamily="18" charset="-128"/>
            </a:endParaRPr>
          </a:p>
        </p:txBody>
      </p:sp>
      <p:sp>
        <p:nvSpPr>
          <p:cNvPr id="2" name="正方形/長方形 1">
            <a:extLst>
              <a:ext uri="{FF2B5EF4-FFF2-40B4-BE49-F238E27FC236}">
                <a16:creationId xmlns:a16="http://schemas.microsoft.com/office/drawing/2014/main" id="{BF7E07B9-251F-4B6B-AB65-641CE26D9D55}"/>
              </a:ext>
            </a:extLst>
          </p:cNvPr>
          <p:cNvSpPr/>
          <p:nvPr/>
        </p:nvSpPr>
        <p:spPr>
          <a:xfrm>
            <a:off x="6456399" y="254384"/>
            <a:ext cx="3962038" cy="640741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教科書</a:t>
            </a:r>
            <a:r>
              <a:rPr lang="ja-JP" altLang="en-US"/>
              <a:t>本文</a:t>
            </a:r>
            <a:r>
              <a:rPr kumimoji="1" lang="en-US" altLang="ja-JP" dirty="0"/>
              <a:t>12</a:t>
            </a:r>
            <a:r>
              <a:rPr kumimoji="1" lang="ja-JP" altLang="en-US"/>
              <a:t>段落の画像</a:t>
            </a:r>
            <a:endParaRPr kumimoji="1" lang="en-US" altLang="ja-JP" dirty="0"/>
          </a:p>
          <a:p>
            <a:pPr algn="ctr"/>
            <a:endParaRPr lang="en-US" altLang="ja-JP" dirty="0">
              <a:solidFill>
                <a:srgbClr val="FF0000"/>
              </a:solidFill>
            </a:endParaRPr>
          </a:p>
          <a:p>
            <a:pPr algn="ctr"/>
            <a:r>
              <a:rPr lang="ja-JP" altLang="en-US">
                <a:solidFill>
                  <a:schemeClr val="bg1"/>
                </a:solidFill>
              </a:rPr>
              <a:t>句点（。）にスラッシュ（</a:t>
            </a:r>
            <a:r>
              <a:rPr lang="en-US" altLang="ja-JP" dirty="0">
                <a:solidFill>
                  <a:schemeClr val="bg1"/>
                </a:solidFill>
              </a:rPr>
              <a:t>/</a:t>
            </a:r>
            <a:r>
              <a:rPr lang="ja-JP" altLang="en-US">
                <a:solidFill>
                  <a:schemeClr val="bg1"/>
                </a:solidFill>
              </a:rPr>
              <a:t>）をつける</a:t>
            </a:r>
            <a:endParaRPr lang="en-US" altLang="ja-JP" dirty="0">
              <a:solidFill>
                <a:schemeClr val="bg1"/>
              </a:solidFill>
            </a:endParaRPr>
          </a:p>
          <a:p>
            <a:pPr algn="ctr"/>
            <a:endParaRPr lang="en-US" altLang="ja-JP" dirty="0">
              <a:solidFill>
                <a:schemeClr val="bg1"/>
              </a:solidFill>
            </a:endParaRPr>
          </a:p>
          <a:p>
            <a:pPr algn="ctr"/>
            <a:r>
              <a:rPr lang="ja-JP" altLang="en-US">
                <a:solidFill>
                  <a:schemeClr val="bg1"/>
                </a:solidFill>
              </a:rPr>
              <a:t>本文に赤線を引く。</a:t>
            </a:r>
            <a:endParaRPr lang="en-US" altLang="ja-JP" dirty="0">
              <a:solidFill>
                <a:schemeClr val="bg1"/>
              </a:solidFill>
            </a:endParaRPr>
          </a:p>
          <a:p>
            <a:pPr algn="ctr"/>
            <a:r>
              <a:rPr lang="ja-JP" altLang="en-US">
                <a:solidFill>
                  <a:schemeClr val="bg1"/>
                </a:solidFill>
              </a:rPr>
              <a:t>「ヤドカリとイソギンチャクはたがいに助け合って生きているのです」</a:t>
            </a:r>
            <a:endParaRPr lang="en-US" altLang="ja-JP" dirty="0">
              <a:solidFill>
                <a:schemeClr val="tx1"/>
              </a:solidFill>
            </a:endParaRPr>
          </a:p>
        </p:txBody>
      </p:sp>
    </p:spTree>
    <p:extLst>
      <p:ext uri="{BB962C8B-B14F-4D97-AF65-F5344CB8AC3E}">
        <p14:creationId xmlns:p14="http://schemas.microsoft.com/office/powerpoint/2010/main" val="12082183"/>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テキスト ボックス 3">
            <a:extLst>
              <a:ext uri="{FF2B5EF4-FFF2-40B4-BE49-F238E27FC236}">
                <a16:creationId xmlns:a16="http://schemas.microsoft.com/office/drawing/2014/main" id="{9EE45364-2A17-08E7-8F6E-6F70EABE8AF9}"/>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 題名をリライトします。</a:t>
            </a:r>
          </a:p>
        </p:txBody>
      </p:sp>
      <p:sp>
        <p:nvSpPr>
          <p:cNvPr id="5" name="正方形/長方形 4">
            <a:extLst>
              <a:ext uri="{FF2B5EF4-FFF2-40B4-BE49-F238E27FC236}">
                <a16:creationId xmlns:a16="http://schemas.microsoft.com/office/drawing/2014/main" id="{48508C87-0B3B-1A1B-9641-155DE034343E}"/>
              </a:ext>
            </a:extLst>
          </p:cNvPr>
          <p:cNvSpPr/>
          <p:nvPr/>
        </p:nvSpPr>
        <p:spPr>
          <a:xfrm>
            <a:off x="6395258" y="205243"/>
            <a:ext cx="4120342" cy="6444939"/>
          </a:xfrm>
          <a:prstGeom prst="rect">
            <a:avLst/>
          </a:prstGeom>
          <a:noFill/>
          <a:ln w="28575">
            <a:solidFill>
              <a:schemeClr val="tx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7" name="直線コネクタ 6">
            <a:extLst>
              <a:ext uri="{FF2B5EF4-FFF2-40B4-BE49-F238E27FC236}">
                <a16:creationId xmlns:a16="http://schemas.microsoft.com/office/drawing/2014/main" id="{4D9E4617-28CC-FC51-4706-7651E2CD2AD6}"/>
              </a:ext>
            </a:extLst>
          </p:cNvPr>
          <p:cNvCxnSpPr/>
          <p:nvPr/>
        </p:nvCxnSpPr>
        <p:spPr>
          <a:xfrm flipH="1">
            <a:off x="7872153" y="3882044"/>
            <a:ext cx="565265" cy="324196"/>
          </a:xfrm>
          <a:prstGeom prst="line">
            <a:avLst/>
          </a:prstGeom>
          <a:ln w="38100">
            <a:solidFill>
              <a:srgbClr val="0066FF"/>
            </a:solidFill>
          </a:ln>
        </p:spPr>
        <p:style>
          <a:lnRef idx="1">
            <a:schemeClr val="accent1"/>
          </a:lnRef>
          <a:fillRef idx="0">
            <a:schemeClr val="accent1"/>
          </a:fillRef>
          <a:effectRef idx="0">
            <a:schemeClr val="accent1"/>
          </a:effectRef>
          <a:fontRef idx="minor">
            <a:schemeClr val="tx1"/>
          </a:fontRef>
        </p:style>
      </p:cxnSp>
      <p:cxnSp>
        <p:nvCxnSpPr>
          <p:cNvPr id="6" name="直線コネクタ 5">
            <a:extLst>
              <a:ext uri="{FF2B5EF4-FFF2-40B4-BE49-F238E27FC236}">
                <a16:creationId xmlns:a16="http://schemas.microsoft.com/office/drawing/2014/main" id="{BD7A2BE0-C638-83E1-23DD-3DF1DCA4CA75}"/>
              </a:ext>
            </a:extLst>
          </p:cNvPr>
          <p:cNvCxnSpPr/>
          <p:nvPr/>
        </p:nvCxnSpPr>
        <p:spPr>
          <a:xfrm>
            <a:off x="8296102" y="4272742"/>
            <a:ext cx="0" cy="1895302"/>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8" name="直線コネクタ 7">
            <a:extLst>
              <a:ext uri="{FF2B5EF4-FFF2-40B4-BE49-F238E27FC236}">
                <a16:creationId xmlns:a16="http://schemas.microsoft.com/office/drawing/2014/main" id="{411D5609-5BB3-A5FA-116F-1EAF0B78E71B}"/>
              </a:ext>
            </a:extLst>
          </p:cNvPr>
          <p:cNvCxnSpPr>
            <a:cxnSpLocks/>
          </p:cNvCxnSpPr>
          <p:nvPr/>
        </p:nvCxnSpPr>
        <p:spPr>
          <a:xfrm>
            <a:off x="7683731" y="1183178"/>
            <a:ext cx="0" cy="4918364"/>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1" name="直線コネクタ 10">
            <a:extLst>
              <a:ext uri="{FF2B5EF4-FFF2-40B4-BE49-F238E27FC236}">
                <a16:creationId xmlns:a16="http://schemas.microsoft.com/office/drawing/2014/main" id="{6E126919-DC3A-FB30-B572-61D733347A9A}"/>
              </a:ext>
            </a:extLst>
          </p:cNvPr>
          <p:cNvCxnSpPr>
            <a:cxnSpLocks/>
          </p:cNvCxnSpPr>
          <p:nvPr/>
        </p:nvCxnSpPr>
        <p:spPr>
          <a:xfrm>
            <a:off x="7018713" y="1266306"/>
            <a:ext cx="0" cy="2790305"/>
          </a:xfrm>
          <a:prstGeom prst="line">
            <a:avLst/>
          </a:prstGeom>
          <a:ln w="57150">
            <a:solidFill>
              <a:srgbClr val="FF0000"/>
            </a:solidFill>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DB7CB2D1-0E6B-9A8D-DD4A-66DA40C90E42}"/>
              </a:ext>
            </a:extLst>
          </p:cNvPr>
          <p:cNvSpPr txBox="1"/>
          <p:nvPr/>
        </p:nvSpPr>
        <p:spPr>
          <a:xfrm>
            <a:off x="3511939" y="205243"/>
            <a:ext cx="2400657" cy="6444939"/>
          </a:xfrm>
          <a:prstGeom prst="rect">
            <a:avLst/>
          </a:prstGeom>
          <a:solidFill>
            <a:schemeClr val="accent4">
              <a:lumMod val="20000"/>
              <a:lumOff val="80000"/>
            </a:schemeClr>
          </a:solidFill>
          <a:ln w="28575">
            <a:solidFill>
              <a:srgbClr val="0066FF"/>
            </a:solidFill>
          </a:ln>
        </p:spPr>
        <p:txBody>
          <a:bodyPr vert="eaVert" wrap="square" rtlCol="0">
            <a:spAutoFit/>
          </a:bodyPr>
          <a:lstStyle/>
          <a:p>
            <a:r>
              <a:rPr lang="ja-JP" altLang="en-US" sz="4800" dirty="0">
                <a:latin typeface="UD デジタル 教科書体 NK-R" panose="02020400000000000000" pitchFamily="18" charset="-128"/>
                <a:ea typeface="UD デジタル 教科書体 NK-R" panose="02020400000000000000" pitchFamily="18" charset="-128"/>
              </a:rPr>
              <a:t>ヤドカリとイソギンチャクは、たがいに</a:t>
            </a:r>
            <a:r>
              <a:rPr lang="ja-JP" altLang="en-US" sz="4800" dirty="0">
                <a:solidFill>
                  <a:srgbClr val="FF0000"/>
                </a:solidFill>
                <a:latin typeface="UD デジタル 教科書体 NK-R" panose="02020400000000000000" pitchFamily="18" charset="-128"/>
                <a:ea typeface="UD デジタル 教科書体 NK-R" panose="02020400000000000000" pitchFamily="18" charset="-128"/>
              </a:rPr>
              <a:t>助け合って生きている</a:t>
            </a:r>
            <a:r>
              <a:rPr lang="ja-JP" altLang="en-US" sz="4800" dirty="0">
                <a:latin typeface="UD デジタル 教科書体 NK-R" panose="02020400000000000000" pitchFamily="18" charset="-128"/>
                <a:ea typeface="UD デジタル 教科書体 NK-R" panose="02020400000000000000" pitchFamily="18" charset="-128"/>
              </a:rPr>
              <a:t>のです。</a:t>
            </a:r>
            <a:endParaRPr kumimoji="1" lang="ja-JP" altLang="en-US" sz="4800" dirty="0">
              <a:latin typeface="UD デジタル 教科書体 NK-R" panose="02020400000000000000" pitchFamily="18" charset="-128"/>
              <a:ea typeface="UD デジタル 教科書体 NK-R" panose="02020400000000000000" pitchFamily="18" charset="-128"/>
            </a:endParaRPr>
          </a:p>
        </p:txBody>
      </p:sp>
      <p:sp>
        <p:nvSpPr>
          <p:cNvPr id="9" name="テキスト ボックス 8">
            <a:extLst>
              <a:ext uri="{FF2B5EF4-FFF2-40B4-BE49-F238E27FC236}">
                <a16:creationId xmlns:a16="http://schemas.microsoft.com/office/drawing/2014/main" id="{EB825EB2-BEE3-A5D6-FB9D-9B13438B6CA2}"/>
              </a:ext>
            </a:extLst>
          </p:cNvPr>
          <p:cNvSpPr txBox="1"/>
          <p:nvPr/>
        </p:nvSpPr>
        <p:spPr>
          <a:xfrm>
            <a:off x="2097557" y="205243"/>
            <a:ext cx="861774" cy="6444939"/>
          </a:xfrm>
          <a:prstGeom prst="rect">
            <a:avLst/>
          </a:prstGeom>
          <a:solidFill>
            <a:schemeClr val="bg1"/>
          </a:solidFill>
          <a:ln w="28575">
            <a:solidFill>
              <a:srgbClr val="0066FF"/>
            </a:solidFill>
          </a:ln>
        </p:spPr>
        <p:txBody>
          <a:bodyPr vert="eaVert" wrap="square" rtlCol="0">
            <a:spAutoFit/>
          </a:bodyPr>
          <a:lstStyle/>
          <a:p>
            <a:r>
              <a:rPr kumimoji="1" lang="ja-JP" altLang="en-US" sz="4400" dirty="0">
                <a:latin typeface="UD デジタル 教科書体 NK-R" panose="02020400000000000000" pitchFamily="18" charset="-128"/>
                <a:ea typeface="UD デジタル 教科書体 NK-R" panose="02020400000000000000" pitchFamily="18" charset="-128"/>
              </a:rPr>
              <a:t>ヤドカリとイソギンチャク</a:t>
            </a:r>
          </a:p>
        </p:txBody>
      </p:sp>
      <p:cxnSp>
        <p:nvCxnSpPr>
          <p:cNvPr id="12" name="直線矢印コネクタ 11">
            <a:extLst>
              <a:ext uri="{FF2B5EF4-FFF2-40B4-BE49-F238E27FC236}">
                <a16:creationId xmlns:a16="http://schemas.microsoft.com/office/drawing/2014/main" id="{AC1FA32B-A9FE-EADB-9EA5-C8B5A67B576E}"/>
              </a:ext>
            </a:extLst>
          </p:cNvPr>
          <p:cNvCxnSpPr/>
          <p:nvPr/>
        </p:nvCxnSpPr>
        <p:spPr>
          <a:xfrm flipH="1">
            <a:off x="1620982" y="1183178"/>
            <a:ext cx="382385" cy="0"/>
          </a:xfrm>
          <a:prstGeom prst="straightConnector1">
            <a:avLst/>
          </a:prstGeom>
          <a:ln w="76200">
            <a:solidFill>
              <a:srgbClr val="0066FF"/>
            </a:solidFill>
            <a:tailEnd type="triangle"/>
          </a:ln>
        </p:spPr>
        <p:style>
          <a:lnRef idx="1">
            <a:schemeClr val="accent1"/>
          </a:lnRef>
          <a:fillRef idx="0">
            <a:schemeClr val="accent1"/>
          </a:fillRef>
          <a:effectRef idx="0">
            <a:schemeClr val="accent1"/>
          </a:effectRef>
          <a:fontRef idx="minor">
            <a:schemeClr val="tx1"/>
          </a:fontRef>
        </p:style>
      </p:cxnSp>
      <p:sp>
        <p:nvSpPr>
          <p:cNvPr id="14" name="正方形/長方形 13">
            <a:extLst>
              <a:ext uri="{FF2B5EF4-FFF2-40B4-BE49-F238E27FC236}">
                <a16:creationId xmlns:a16="http://schemas.microsoft.com/office/drawing/2014/main" id="{2F8C0EE4-5B62-A52C-0164-476F701A614F}"/>
              </a:ext>
            </a:extLst>
          </p:cNvPr>
          <p:cNvSpPr/>
          <p:nvPr/>
        </p:nvSpPr>
        <p:spPr>
          <a:xfrm>
            <a:off x="266007" y="205243"/>
            <a:ext cx="1231302" cy="6444935"/>
          </a:xfrm>
          <a:prstGeom prst="rect">
            <a:avLst/>
          </a:prstGeom>
          <a:solidFill>
            <a:schemeClr val="bg1"/>
          </a:solidFill>
          <a:ln w="38100">
            <a:solidFill>
              <a:srgbClr val="0066FF"/>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正方形/長方形 1">
            <a:extLst>
              <a:ext uri="{FF2B5EF4-FFF2-40B4-BE49-F238E27FC236}">
                <a16:creationId xmlns:a16="http://schemas.microsoft.com/office/drawing/2014/main" id="{C34F8EBC-3160-F276-59EA-4BBE74E806AD}"/>
              </a:ext>
            </a:extLst>
          </p:cNvPr>
          <p:cNvSpPr/>
          <p:nvPr/>
        </p:nvSpPr>
        <p:spPr>
          <a:xfrm>
            <a:off x="6456399" y="254384"/>
            <a:ext cx="3962038" cy="640741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rPr>
              <a:t>【</a:t>
            </a:r>
            <a:r>
              <a:rPr lang="ja-JP" altLang="en-US">
                <a:solidFill>
                  <a:schemeClr val="tx1"/>
                </a:solidFill>
              </a:rPr>
              <a:t>前の画像と同じ</a:t>
            </a:r>
            <a:r>
              <a:rPr lang="en-US" altLang="ja-JP" dirty="0">
                <a:solidFill>
                  <a:schemeClr val="tx1"/>
                </a:solidFill>
              </a:rPr>
              <a:t>】</a:t>
            </a:r>
          </a:p>
        </p:txBody>
      </p:sp>
    </p:spTree>
    <p:extLst>
      <p:ext uri="{BB962C8B-B14F-4D97-AF65-F5344CB8AC3E}">
        <p14:creationId xmlns:p14="http://schemas.microsoft.com/office/powerpoint/2010/main" val="383733171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AC6B913C-F0B4-89E6-93F4-37DBBB79EB09}"/>
              </a:ext>
            </a:extLst>
          </p:cNvPr>
          <p:cNvSpPr txBox="1"/>
          <p:nvPr/>
        </p:nvSpPr>
        <p:spPr>
          <a:xfrm>
            <a:off x="8404168" y="141317"/>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⑩</a:t>
            </a:r>
          </a:p>
        </p:txBody>
      </p:sp>
      <p:sp>
        <p:nvSpPr>
          <p:cNvPr id="4" name="テキスト ボックス 3">
            <a:extLst>
              <a:ext uri="{FF2B5EF4-FFF2-40B4-BE49-F238E27FC236}">
                <a16:creationId xmlns:a16="http://schemas.microsoft.com/office/drawing/2014/main" id="{53BD4B24-28F0-63A9-3C8B-AD79F70CCC86}"/>
              </a:ext>
            </a:extLst>
          </p:cNvPr>
          <p:cNvSpPr txBox="1"/>
          <p:nvPr/>
        </p:nvSpPr>
        <p:spPr>
          <a:xfrm>
            <a:off x="7348452" y="141317"/>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⑪</a:t>
            </a:r>
          </a:p>
        </p:txBody>
      </p:sp>
      <p:sp>
        <p:nvSpPr>
          <p:cNvPr id="5" name="テキスト ボックス 4">
            <a:extLst>
              <a:ext uri="{FF2B5EF4-FFF2-40B4-BE49-F238E27FC236}">
                <a16:creationId xmlns:a16="http://schemas.microsoft.com/office/drawing/2014/main" id="{8AD8F6A1-7E14-3D45-C7F5-30FCFAF21FE8}"/>
              </a:ext>
            </a:extLst>
          </p:cNvPr>
          <p:cNvSpPr txBox="1"/>
          <p:nvPr/>
        </p:nvSpPr>
        <p:spPr>
          <a:xfrm>
            <a:off x="2959334" y="141317"/>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⑫</a:t>
            </a:r>
          </a:p>
        </p:txBody>
      </p:sp>
      <p:sp>
        <p:nvSpPr>
          <p:cNvPr id="6" name="正方形/長方形 5">
            <a:extLst>
              <a:ext uri="{FF2B5EF4-FFF2-40B4-BE49-F238E27FC236}">
                <a16:creationId xmlns:a16="http://schemas.microsoft.com/office/drawing/2014/main" id="{AF55C952-2305-C64F-8B09-670194173D03}"/>
              </a:ext>
            </a:extLst>
          </p:cNvPr>
          <p:cNvSpPr/>
          <p:nvPr/>
        </p:nvSpPr>
        <p:spPr>
          <a:xfrm>
            <a:off x="1420992" y="508731"/>
            <a:ext cx="9241386" cy="634926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dirty="0"/>
              <a:t>P44,4548,49</a:t>
            </a:r>
          </a:p>
          <a:p>
            <a:pPr algn="ctr"/>
            <a:r>
              <a:rPr kumimoji="1" lang="ja-JP" altLang="en-US"/>
              <a:t>本文</a:t>
            </a:r>
            <a:endParaRPr kumimoji="1" lang="en-US" altLang="ja-JP" dirty="0"/>
          </a:p>
          <a:p>
            <a:pPr algn="ctr"/>
            <a:r>
              <a:rPr lang="ja-JP" altLang="en-US"/>
              <a:t>全体を見通すための３ページ目</a:t>
            </a:r>
            <a:endParaRPr lang="en-US" altLang="ja-JP" dirty="0"/>
          </a:p>
          <a:p>
            <a:pPr algn="ctr"/>
            <a:r>
              <a:rPr lang="en-US" altLang="ja-JP" dirty="0"/>
              <a:t>10</a:t>
            </a:r>
            <a:r>
              <a:rPr lang="ja-JP" altLang="en-US"/>
              <a:t>から</a:t>
            </a:r>
            <a:r>
              <a:rPr lang="en-US" altLang="ja-JP" dirty="0"/>
              <a:t>12</a:t>
            </a:r>
            <a:r>
              <a:rPr lang="ja-JP" altLang="en-US"/>
              <a:t>まで段落をつけている</a:t>
            </a:r>
            <a:endParaRPr kumimoji="1" lang="ja-JP" altLang="en-US"/>
          </a:p>
        </p:txBody>
      </p:sp>
    </p:spTree>
    <p:extLst>
      <p:ext uri="{BB962C8B-B14F-4D97-AF65-F5344CB8AC3E}">
        <p14:creationId xmlns:p14="http://schemas.microsoft.com/office/powerpoint/2010/main" val="654626161"/>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599931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alpha val="76000"/>
          </a:schemeClr>
        </a:solidFill>
        <a:effectLst/>
      </p:bgPr>
    </p:bg>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5D7FD6F-72BB-20A7-0ECF-61BBADEDE0E1}"/>
              </a:ext>
            </a:extLst>
          </p:cNvPr>
          <p:cNvSpPr txBox="1"/>
          <p:nvPr/>
        </p:nvSpPr>
        <p:spPr>
          <a:xfrm>
            <a:off x="8778241"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①</a:t>
            </a:r>
          </a:p>
        </p:txBody>
      </p:sp>
      <p:sp>
        <p:nvSpPr>
          <p:cNvPr id="4" name="テキスト ボックス 3">
            <a:extLst>
              <a:ext uri="{FF2B5EF4-FFF2-40B4-BE49-F238E27FC236}">
                <a16:creationId xmlns:a16="http://schemas.microsoft.com/office/drawing/2014/main" id="{B4F186AD-6628-C01A-29E2-29A0FABDBA19}"/>
              </a:ext>
            </a:extLst>
          </p:cNvPr>
          <p:cNvSpPr txBox="1"/>
          <p:nvPr/>
        </p:nvSpPr>
        <p:spPr>
          <a:xfrm>
            <a:off x="7047325"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②</a:t>
            </a:r>
          </a:p>
        </p:txBody>
      </p:sp>
      <p:sp>
        <p:nvSpPr>
          <p:cNvPr id="5" name="テキスト ボックス 4">
            <a:extLst>
              <a:ext uri="{FF2B5EF4-FFF2-40B4-BE49-F238E27FC236}">
                <a16:creationId xmlns:a16="http://schemas.microsoft.com/office/drawing/2014/main" id="{289127D3-2B4D-A4DF-98A8-040EAF6014E3}"/>
              </a:ext>
            </a:extLst>
          </p:cNvPr>
          <p:cNvSpPr txBox="1"/>
          <p:nvPr/>
        </p:nvSpPr>
        <p:spPr>
          <a:xfrm>
            <a:off x="6370321"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③</a:t>
            </a:r>
          </a:p>
        </p:txBody>
      </p:sp>
      <p:sp>
        <p:nvSpPr>
          <p:cNvPr id="6" name="テキスト ボックス 5">
            <a:extLst>
              <a:ext uri="{FF2B5EF4-FFF2-40B4-BE49-F238E27FC236}">
                <a16:creationId xmlns:a16="http://schemas.microsoft.com/office/drawing/2014/main" id="{5B2363DD-C158-BE8A-3737-EDEE4604FDE1}"/>
              </a:ext>
            </a:extLst>
          </p:cNvPr>
          <p:cNvSpPr txBox="1"/>
          <p:nvPr/>
        </p:nvSpPr>
        <p:spPr>
          <a:xfrm>
            <a:off x="5414358"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④</a:t>
            </a:r>
          </a:p>
        </p:txBody>
      </p:sp>
      <p:sp>
        <p:nvSpPr>
          <p:cNvPr id="7" name="テキスト ボックス 6">
            <a:extLst>
              <a:ext uri="{FF2B5EF4-FFF2-40B4-BE49-F238E27FC236}">
                <a16:creationId xmlns:a16="http://schemas.microsoft.com/office/drawing/2014/main" id="{92DF667A-60DE-F892-204C-70F57AE4AC72}"/>
              </a:ext>
            </a:extLst>
          </p:cNvPr>
          <p:cNvSpPr txBox="1"/>
          <p:nvPr/>
        </p:nvSpPr>
        <p:spPr>
          <a:xfrm>
            <a:off x="2995354"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⑤</a:t>
            </a:r>
          </a:p>
        </p:txBody>
      </p:sp>
      <p:sp>
        <p:nvSpPr>
          <p:cNvPr id="9" name="テキスト ボックス 8">
            <a:extLst>
              <a:ext uri="{FF2B5EF4-FFF2-40B4-BE49-F238E27FC236}">
                <a16:creationId xmlns:a16="http://schemas.microsoft.com/office/drawing/2014/main" id="{0EA30C88-083C-29E7-DA47-30BE2FBA69A0}"/>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問いの段落は、何段落ですか。</a:t>
            </a:r>
          </a:p>
        </p:txBody>
      </p:sp>
      <p:sp>
        <p:nvSpPr>
          <p:cNvPr id="8" name="正方形/長方形 7">
            <a:extLst>
              <a:ext uri="{FF2B5EF4-FFF2-40B4-BE49-F238E27FC236}">
                <a16:creationId xmlns:a16="http://schemas.microsoft.com/office/drawing/2014/main" id="{22D2AA10-916B-BD02-4768-71B7354F0585}"/>
              </a:ext>
            </a:extLst>
          </p:cNvPr>
          <p:cNvSpPr/>
          <p:nvPr/>
        </p:nvSpPr>
        <p:spPr>
          <a:xfrm>
            <a:off x="1420992" y="508731"/>
            <a:ext cx="9241386" cy="634926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（コンテンツ</a:t>
            </a:r>
            <a:r>
              <a:rPr kumimoji="1" lang="en-US" altLang="ja-JP" dirty="0"/>
              <a:t>NO4</a:t>
            </a:r>
            <a:r>
              <a:rPr kumimoji="1" lang="ja-JP" altLang="en-US"/>
              <a:t>と同じもの）</a:t>
            </a:r>
            <a:endParaRPr kumimoji="1" lang="en-US" altLang="ja-JP" dirty="0"/>
          </a:p>
          <a:p>
            <a:pPr algn="ctr"/>
            <a:endParaRPr lang="en-US" altLang="ja-JP" dirty="0"/>
          </a:p>
          <a:p>
            <a:pPr algn="ctr"/>
            <a:r>
              <a:rPr kumimoji="1" lang="en-US" altLang="ja-JP" dirty="0"/>
              <a:t>P44,45</a:t>
            </a:r>
            <a:endParaRPr kumimoji="1" lang="ja-JP" altLang="en-US"/>
          </a:p>
        </p:txBody>
      </p:sp>
    </p:spTree>
    <p:extLst>
      <p:ext uri="{BB962C8B-B14F-4D97-AF65-F5344CB8AC3E}">
        <p14:creationId xmlns:p14="http://schemas.microsoft.com/office/powerpoint/2010/main" val="110285249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5D7FD6F-72BB-20A7-0ECF-61BBADEDE0E1}"/>
              </a:ext>
            </a:extLst>
          </p:cNvPr>
          <p:cNvSpPr txBox="1"/>
          <p:nvPr/>
        </p:nvSpPr>
        <p:spPr>
          <a:xfrm>
            <a:off x="8778241"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①</a:t>
            </a:r>
          </a:p>
        </p:txBody>
      </p:sp>
      <p:sp>
        <p:nvSpPr>
          <p:cNvPr id="4" name="テキスト ボックス 3">
            <a:extLst>
              <a:ext uri="{FF2B5EF4-FFF2-40B4-BE49-F238E27FC236}">
                <a16:creationId xmlns:a16="http://schemas.microsoft.com/office/drawing/2014/main" id="{B4F186AD-6628-C01A-29E2-29A0FABDBA19}"/>
              </a:ext>
            </a:extLst>
          </p:cNvPr>
          <p:cNvSpPr txBox="1"/>
          <p:nvPr/>
        </p:nvSpPr>
        <p:spPr>
          <a:xfrm>
            <a:off x="7047325" y="58189"/>
            <a:ext cx="523701" cy="523220"/>
          </a:xfrm>
          <a:prstGeom prst="rect">
            <a:avLst/>
          </a:prstGeom>
          <a:noFill/>
        </p:spPr>
        <p:txBody>
          <a:bodyPr wrap="square" rtlCol="0">
            <a:spAutoFit/>
          </a:bodyPr>
          <a:lstStyle/>
          <a:p>
            <a:r>
              <a:rPr kumimoji="1"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5" name="テキスト ボックス 4">
            <a:extLst>
              <a:ext uri="{FF2B5EF4-FFF2-40B4-BE49-F238E27FC236}">
                <a16:creationId xmlns:a16="http://schemas.microsoft.com/office/drawing/2014/main" id="{289127D3-2B4D-A4DF-98A8-040EAF6014E3}"/>
              </a:ext>
            </a:extLst>
          </p:cNvPr>
          <p:cNvSpPr txBox="1"/>
          <p:nvPr/>
        </p:nvSpPr>
        <p:spPr>
          <a:xfrm>
            <a:off x="6370321"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③</a:t>
            </a:r>
          </a:p>
        </p:txBody>
      </p:sp>
      <p:sp>
        <p:nvSpPr>
          <p:cNvPr id="6" name="テキスト ボックス 5">
            <a:extLst>
              <a:ext uri="{FF2B5EF4-FFF2-40B4-BE49-F238E27FC236}">
                <a16:creationId xmlns:a16="http://schemas.microsoft.com/office/drawing/2014/main" id="{5B2363DD-C158-BE8A-3737-EDEE4604FDE1}"/>
              </a:ext>
            </a:extLst>
          </p:cNvPr>
          <p:cNvSpPr txBox="1"/>
          <p:nvPr/>
        </p:nvSpPr>
        <p:spPr>
          <a:xfrm>
            <a:off x="5414358"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④</a:t>
            </a:r>
          </a:p>
        </p:txBody>
      </p:sp>
      <p:sp>
        <p:nvSpPr>
          <p:cNvPr id="7" name="テキスト ボックス 6">
            <a:extLst>
              <a:ext uri="{FF2B5EF4-FFF2-40B4-BE49-F238E27FC236}">
                <a16:creationId xmlns:a16="http://schemas.microsoft.com/office/drawing/2014/main" id="{92DF667A-60DE-F892-204C-70F57AE4AC72}"/>
              </a:ext>
            </a:extLst>
          </p:cNvPr>
          <p:cNvSpPr txBox="1"/>
          <p:nvPr/>
        </p:nvSpPr>
        <p:spPr>
          <a:xfrm>
            <a:off x="2995354"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⑤</a:t>
            </a:r>
          </a:p>
        </p:txBody>
      </p:sp>
      <p:sp>
        <p:nvSpPr>
          <p:cNvPr id="8" name="テキスト ボックス 7">
            <a:extLst>
              <a:ext uri="{FF2B5EF4-FFF2-40B4-BE49-F238E27FC236}">
                <a16:creationId xmlns:a16="http://schemas.microsoft.com/office/drawing/2014/main" id="{AD5DF4E7-8108-8BA8-30BB-2146BE5AAE77}"/>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問いの段落は、何段落ですか。</a:t>
            </a:r>
          </a:p>
        </p:txBody>
      </p:sp>
      <p:sp>
        <p:nvSpPr>
          <p:cNvPr id="10" name="矢印: 右 9">
            <a:extLst>
              <a:ext uri="{FF2B5EF4-FFF2-40B4-BE49-F238E27FC236}">
                <a16:creationId xmlns:a16="http://schemas.microsoft.com/office/drawing/2014/main" id="{626E3844-3E45-DF6D-CAE0-C7ADABB8AE9E}"/>
              </a:ext>
            </a:extLst>
          </p:cNvPr>
          <p:cNvSpPr/>
          <p:nvPr/>
        </p:nvSpPr>
        <p:spPr>
          <a:xfrm rot="10800000">
            <a:off x="7688280" y="40130"/>
            <a:ext cx="531160" cy="52322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FBAA2DDF-560D-402F-96FD-41057C9DC10C}"/>
              </a:ext>
            </a:extLst>
          </p:cNvPr>
          <p:cNvSpPr/>
          <p:nvPr/>
        </p:nvSpPr>
        <p:spPr>
          <a:xfrm>
            <a:off x="1420992" y="508731"/>
            <a:ext cx="9241386" cy="634926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（コンテンツ</a:t>
            </a:r>
            <a:r>
              <a:rPr kumimoji="1" lang="en-US" altLang="ja-JP" dirty="0"/>
              <a:t>NO4</a:t>
            </a:r>
            <a:r>
              <a:rPr kumimoji="1" lang="ja-JP" altLang="en-US"/>
              <a:t>と同じもの）</a:t>
            </a:r>
            <a:endParaRPr kumimoji="1" lang="en-US" altLang="ja-JP" dirty="0"/>
          </a:p>
          <a:p>
            <a:pPr algn="ctr"/>
            <a:endParaRPr lang="en-US" altLang="ja-JP" dirty="0"/>
          </a:p>
          <a:p>
            <a:pPr algn="ctr"/>
            <a:r>
              <a:rPr kumimoji="1" lang="en-US" altLang="ja-JP" dirty="0"/>
              <a:t>P44,45</a:t>
            </a:r>
            <a:endParaRPr kumimoji="1" lang="ja-JP" altLang="en-US"/>
          </a:p>
        </p:txBody>
      </p:sp>
    </p:spTree>
    <p:extLst>
      <p:ext uri="{BB962C8B-B14F-4D97-AF65-F5344CB8AC3E}">
        <p14:creationId xmlns:p14="http://schemas.microsoft.com/office/powerpoint/2010/main" val="13245466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テキスト ボックス 1">
            <a:extLst>
              <a:ext uri="{FF2B5EF4-FFF2-40B4-BE49-F238E27FC236}">
                <a16:creationId xmlns:a16="http://schemas.microsoft.com/office/drawing/2014/main" id="{85D7FD6F-72BB-20A7-0ECF-61BBADEDE0E1}"/>
              </a:ext>
            </a:extLst>
          </p:cNvPr>
          <p:cNvSpPr txBox="1"/>
          <p:nvPr/>
        </p:nvSpPr>
        <p:spPr>
          <a:xfrm>
            <a:off x="8778241"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①</a:t>
            </a:r>
          </a:p>
        </p:txBody>
      </p:sp>
      <p:sp>
        <p:nvSpPr>
          <p:cNvPr id="4" name="テキスト ボックス 3">
            <a:extLst>
              <a:ext uri="{FF2B5EF4-FFF2-40B4-BE49-F238E27FC236}">
                <a16:creationId xmlns:a16="http://schemas.microsoft.com/office/drawing/2014/main" id="{B4F186AD-6628-C01A-29E2-29A0FABDBA19}"/>
              </a:ext>
            </a:extLst>
          </p:cNvPr>
          <p:cNvSpPr txBox="1"/>
          <p:nvPr/>
        </p:nvSpPr>
        <p:spPr>
          <a:xfrm>
            <a:off x="7047325" y="58189"/>
            <a:ext cx="523701" cy="523220"/>
          </a:xfrm>
          <a:prstGeom prst="rect">
            <a:avLst/>
          </a:prstGeom>
          <a:noFill/>
        </p:spPr>
        <p:txBody>
          <a:bodyPr wrap="square" rtlCol="0">
            <a:spAutoFit/>
          </a:bodyPr>
          <a:lstStyle/>
          <a:p>
            <a:r>
              <a:rPr kumimoji="1" lang="ja-JP" altLang="en-US" sz="2800" dirty="0">
                <a:solidFill>
                  <a:srgbClr val="FF0000"/>
                </a:solidFill>
                <a:latin typeface="UD デジタル 教科書体 NK-R" panose="02020400000000000000" pitchFamily="18" charset="-128"/>
                <a:ea typeface="UD デジタル 教科書体 NK-R" panose="02020400000000000000" pitchFamily="18" charset="-128"/>
              </a:rPr>
              <a:t>②</a:t>
            </a:r>
          </a:p>
        </p:txBody>
      </p:sp>
      <p:sp>
        <p:nvSpPr>
          <p:cNvPr id="5" name="テキスト ボックス 4">
            <a:extLst>
              <a:ext uri="{FF2B5EF4-FFF2-40B4-BE49-F238E27FC236}">
                <a16:creationId xmlns:a16="http://schemas.microsoft.com/office/drawing/2014/main" id="{289127D3-2B4D-A4DF-98A8-040EAF6014E3}"/>
              </a:ext>
            </a:extLst>
          </p:cNvPr>
          <p:cNvSpPr txBox="1"/>
          <p:nvPr/>
        </p:nvSpPr>
        <p:spPr>
          <a:xfrm>
            <a:off x="6370321"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③</a:t>
            </a:r>
          </a:p>
        </p:txBody>
      </p:sp>
      <p:sp>
        <p:nvSpPr>
          <p:cNvPr id="6" name="テキスト ボックス 5">
            <a:extLst>
              <a:ext uri="{FF2B5EF4-FFF2-40B4-BE49-F238E27FC236}">
                <a16:creationId xmlns:a16="http://schemas.microsoft.com/office/drawing/2014/main" id="{5B2363DD-C158-BE8A-3737-EDEE4604FDE1}"/>
              </a:ext>
            </a:extLst>
          </p:cNvPr>
          <p:cNvSpPr txBox="1"/>
          <p:nvPr/>
        </p:nvSpPr>
        <p:spPr>
          <a:xfrm>
            <a:off x="5414358"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④</a:t>
            </a:r>
          </a:p>
        </p:txBody>
      </p:sp>
      <p:sp>
        <p:nvSpPr>
          <p:cNvPr id="7" name="テキスト ボックス 6">
            <a:extLst>
              <a:ext uri="{FF2B5EF4-FFF2-40B4-BE49-F238E27FC236}">
                <a16:creationId xmlns:a16="http://schemas.microsoft.com/office/drawing/2014/main" id="{92DF667A-60DE-F892-204C-70F57AE4AC72}"/>
              </a:ext>
            </a:extLst>
          </p:cNvPr>
          <p:cNvSpPr txBox="1"/>
          <p:nvPr/>
        </p:nvSpPr>
        <p:spPr>
          <a:xfrm>
            <a:off x="2995354" y="58189"/>
            <a:ext cx="523701" cy="523220"/>
          </a:xfrm>
          <a:prstGeom prst="rect">
            <a:avLst/>
          </a:prstGeom>
          <a:noFill/>
        </p:spPr>
        <p:txBody>
          <a:bodyPr wrap="square" rtlCol="0">
            <a:spAutoFit/>
          </a:bodyPr>
          <a:lstStyle/>
          <a:p>
            <a:r>
              <a:rPr kumimoji="1" lang="ja-JP" altLang="en-US" sz="2800" dirty="0">
                <a:latin typeface="UD デジタル 教科書体 NK-R" panose="02020400000000000000" pitchFamily="18" charset="-128"/>
                <a:ea typeface="UD デジタル 教科書体 NK-R" panose="02020400000000000000" pitchFamily="18" charset="-128"/>
              </a:rPr>
              <a:t>⑤</a:t>
            </a:r>
          </a:p>
        </p:txBody>
      </p:sp>
      <p:sp>
        <p:nvSpPr>
          <p:cNvPr id="9" name="テキスト ボックス 8">
            <a:extLst>
              <a:ext uri="{FF2B5EF4-FFF2-40B4-BE49-F238E27FC236}">
                <a16:creationId xmlns:a16="http://schemas.microsoft.com/office/drawing/2014/main" id="{0EA30C88-083C-29E7-DA47-30BE2FBA69A0}"/>
              </a:ext>
            </a:extLst>
          </p:cNvPr>
          <p:cNvSpPr txBox="1"/>
          <p:nvPr/>
        </p:nvSpPr>
        <p:spPr>
          <a:xfrm>
            <a:off x="11391781" y="58189"/>
            <a:ext cx="800219" cy="6799811"/>
          </a:xfrm>
          <a:prstGeom prst="rect">
            <a:avLst/>
          </a:prstGeom>
          <a:solidFill>
            <a:srgbClr val="FFFF00"/>
          </a:solidFill>
          <a:ln w="19050">
            <a:solidFill>
              <a:srgbClr val="0066FF"/>
            </a:solidFill>
          </a:ln>
        </p:spPr>
        <p:txBody>
          <a:bodyPr vert="eaVert" wrap="square" rtlCol="0">
            <a:spAutoFit/>
          </a:bodyPr>
          <a:lstStyle/>
          <a:p>
            <a:r>
              <a:rPr kumimoji="1" lang="ja-JP" altLang="en-US" sz="4000" dirty="0">
                <a:latin typeface="UD デジタル 教科書体 NK-R" panose="02020400000000000000" pitchFamily="18" charset="-128"/>
                <a:ea typeface="UD デジタル 教科書体 NK-R" panose="02020400000000000000" pitchFamily="18" charset="-128"/>
              </a:rPr>
              <a:t>問いの一文に線を引きます。</a:t>
            </a:r>
          </a:p>
        </p:txBody>
      </p:sp>
      <p:sp>
        <p:nvSpPr>
          <p:cNvPr id="8" name="矢印: 右 7">
            <a:extLst>
              <a:ext uri="{FF2B5EF4-FFF2-40B4-BE49-F238E27FC236}">
                <a16:creationId xmlns:a16="http://schemas.microsoft.com/office/drawing/2014/main" id="{E2023285-F1FE-1636-9E88-348848F51BFE}"/>
              </a:ext>
            </a:extLst>
          </p:cNvPr>
          <p:cNvSpPr/>
          <p:nvPr/>
        </p:nvSpPr>
        <p:spPr>
          <a:xfrm rot="10800000">
            <a:off x="7688280" y="40130"/>
            <a:ext cx="531160" cy="523220"/>
          </a:xfrm>
          <a:prstGeom prst="rightArrow">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D4A30256-4E47-AF02-A9D6-07C48CD9C3E8}"/>
              </a:ext>
            </a:extLst>
          </p:cNvPr>
          <p:cNvSpPr/>
          <p:nvPr/>
        </p:nvSpPr>
        <p:spPr>
          <a:xfrm>
            <a:off x="1420992" y="508731"/>
            <a:ext cx="9241386" cy="6349269"/>
          </a:xfrm>
          <a:prstGeom prst="rect">
            <a:avLst/>
          </a:prstGeom>
          <a:solidFill>
            <a:schemeClr val="accent1">
              <a:alpha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a:t>（コンテンツ</a:t>
            </a:r>
            <a:r>
              <a:rPr kumimoji="1" lang="en-US" altLang="ja-JP" dirty="0"/>
              <a:t>NO4</a:t>
            </a:r>
            <a:r>
              <a:rPr kumimoji="1" lang="ja-JP" altLang="en-US"/>
              <a:t>と同じもの）</a:t>
            </a:r>
            <a:endParaRPr kumimoji="1" lang="en-US" altLang="ja-JP" dirty="0"/>
          </a:p>
          <a:p>
            <a:pPr algn="ctr"/>
            <a:endParaRPr lang="en-US" altLang="ja-JP" dirty="0"/>
          </a:p>
          <a:p>
            <a:pPr algn="ctr"/>
            <a:r>
              <a:rPr kumimoji="1" lang="en-US" altLang="ja-JP" dirty="0"/>
              <a:t>P44,45</a:t>
            </a:r>
            <a:endParaRPr kumimoji="1" lang="ja-JP" altLang="en-US"/>
          </a:p>
        </p:txBody>
      </p:sp>
    </p:spTree>
    <p:extLst>
      <p:ext uri="{BB962C8B-B14F-4D97-AF65-F5344CB8AC3E}">
        <p14:creationId xmlns:p14="http://schemas.microsoft.com/office/powerpoint/2010/main" val="426186317"/>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2044</TotalTime>
  <Words>3323</Words>
  <Application>Microsoft Macintosh PowerPoint</Application>
  <PresentationFormat>ワイド画面</PresentationFormat>
  <Paragraphs>838</Paragraphs>
  <Slides>60</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60</vt:i4>
      </vt:variant>
    </vt:vector>
  </HeadingPairs>
  <TitlesOfParts>
    <vt:vector size="67" baseType="lpstr">
      <vt:lpstr>UD デジタル 教科書体 NK-B</vt:lpstr>
      <vt:lpstr>UD デジタル 教科書体 NK-R</vt:lpstr>
      <vt:lpstr>UD デジタル 教科書体 NP-R</vt:lpstr>
      <vt:lpstr>游ゴシック</vt:lpstr>
      <vt:lpstr>游ゴシック Light</vt:lpstr>
      <vt:lpstr>Arial</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椿原 正和</dc:creator>
  <cp:lastModifiedBy>敏洋 越智</cp:lastModifiedBy>
  <cp:revision>126</cp:revision>
  <cp:lastPrinted>2024-06-07T05:48:34Z</cp:lastPrinted>
  <dcterms:created xsi:type="dcterms:W3CDTF">2022-04-28T19:39:40Z</dcterms:created>
  <dcterms:modified xsi:type="dcterms:W3CDTF">2024-06-07T05:48:54Z</dcterms:modified>
</cp:coreProperties>
</file>